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81" r:id="rId3"/>
    <p:sldId id="385" r:id="rId4"/>
    <p:sldId id="285" r:id="rId5"/>
    <p:sldId id="295" r:id="rId6"/>
    <p:sldId id="297" r:id="rId7"/>
    <p:sldId id="298" r:id="rId8"/>
    <p:sldId id="299" r:id="rId9"/>
    <p:sldId id="300" r:id="rId10"/>
    <p:sldId id="301" r:id="rId11"/>
    <p:sldId id="360" r:id="rId12"/>
    <p:sldId id="361" r:id="rId13"/>
    <p:sldId id="294" r:id="rId14"/>
    <p:sldId id="309" r:id="rId15"/>
    <p:sldId id="310" r:id="rId16"/>
    <p:sldId id="311" r:id="rId17"/>
    <p:sldId id="312" r:id="rId18"/>
    <p:sldId id="313" r:id="rId19"/>
    <p:sldId id="362" r:id="rId20"/>
    <p:sldId id="315" r:id="rId21"/>
    <p:sldId id="316" r:id="rId22"/>
    <p:sldId id="344" r:id="rId23"/>
    <p:sldId id="345" r:id="rId24"/>
    <p:sldId id="346" r:id="rId25"/>
    <p:sldId id="317" r:id="rId26"/>
    <p:sldId id="365" r:id="rId27"/>
    <p:sldId id="367" r:id="rId28"/>
    <p:sldId id="366" r:id="rId29"/>
    <p:sldId id="369" r:id="rId30"/>
    <p:sldId id="371" r:id="rId31"/>
    <p:sldId id="372" r:id="rId32"/>
    <p:sldId id="373" r:id="rId33"/>
    <p:sldId id="374" r:id="rId34"/>
    <p:sldId id="375" r:id="rId35"/>
    <p:sldId id="376" r:id="rId36"/>
    <p:sldId id="377" r:id="rId37"/>
    <p:sldId id="380" r:id="rId38"/>
    <p:sldId id="378" r:id="rId39"/>
    <p:sldId id="379" r:id="rId40"/>
    <p:sldId id="382" r:id="rId41"/>
    <p:sldId id="384" r:id="rId42"/>
    <p:sldId id="3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4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53D57-E0C2-44C0-A7F4-1405282B52A1}"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IN"/>
        </a:p>
      </dgm:t>
    </dgm:pt>
    <dgm:pt modelId="{0F11014A-2376-4E54-BBB4-AA3D1D0702AE}">
      <dgm:prSet custT="1"/>
      <dgm:spPr/>
      <dgm:t>
        <a:bodyPr/>
        <a:lstStyle/>
        <a:p>
          <a:pPr rtl="0"/>
          <a:r>
            <a:rPr lang="en-IN" sz="2400" b="1" dirty="0" smtClean="0"/>
            <a:t>The amount of GCF collected on a strip was assessed by the distance the fluid had migrated up the strip.</a:t>
          </a:r>
          <a:endParaRPr lang="en-IN" sz="2400" dirty="0"/>
        </a:p>
      </dgm:t>
    </dgm:pt>
    <dgm:pt modelId="{709523C8-B6EB-47F5-BFEA-1EBDC4B1F80E}" type="parTrans" cxnId="{CB3B36C6-7FD8-4CDD-A3FB-ED44B05FF91E}">
      <dgm:prSet/>
      <dgm:spPr/>
      <dgm:t>
        <a:bodyPr/>
        <a:lstStyle/>
        <a:p>
          <a:endParaRPr lang="en-IN"/>
        </a:p>
      </dgm:t>
    </dgm:pt>
    <dgm:pt modelId="{4DDF8B5C-B42F-4999-BAA5-6C3BA6C226FD}" type="sibTrans" cxnId="{CB3B36C6-7FD8-4CDD-A3FB-ED44B05FF91E}">
      <dgm:prSet/>
      <dgm:spPr/>
      <dgm:t>
        <a:bodyPr/>
        <a:lstStyle/>
        <a:p>
          <a:endParaRPr lang="en-IN"/>
        </a:p>
      </dgm:t>
    </dgm:pt>
    <dgm:pt modelId="{83DB744F-0BE7-433D-B552-671105F01995}">
      <dgm:prSet custT="1"/>
      <dgm:spPr/>
      <dgm:t>
        <a:bodyPr/>
        <a:lstStyle/>
        <a:p>
          <a:pPr rtl="0"/>
          <a:r>
            <a:rPr lang="en-IN" sz="2400" b="1" dirty="0" smtClean="0"/>
            <a:t>A more accurate value was achieved by assessing the area of filter paper wetted by the GCF sample. </a:t>
          </a:r>
          <a:endParaRPr lang="en-IN" sz="2400" b="1" dirty="0"/>
        </a:p>
      </dgm:t>
    </dgm:pt>
    <dgm:pt modelId="{EBF17464-A314-4692-9536-27DE96C4D22A}" type="parTrans" cxnId="{0AE3ECC5-13E9-440C-BF8D-94680BAED403}">
      <dgm:prSet/>
      <dgm:spPr/>
      <dgm:t>
        <a:bodyPr/>
        <a:lstStyle/>
        <a:p>
          <a:endParaRPr lang="en-IN"/>
        </a:p>
      </dgm:t>
    </dgm:pt>
    <dgm:pt modelId="{41901F77-F806-4E47-97BC-B58C0F33F189}" type="sibTrans" cxnId="{0AE3ECC5-13E9-440C-BF8D-94680BAED403}">
      <dgm:prSet/>
      <dgm:spPr/>
      <dgm:t>
        <a:bodyPr/>
        <a:lstStyle/>
        <a:p>
          <a:endParaRPr lang="en-IN"/>
        </a:p>
      </dgm:t>
    </dgm:pt>
    <dgm:pt modelId="{3794C546-DC94-4F79-9A15-48F0D1BC4616}">
      <dgm:prSet custT="1"/>
      <dgm:spPr/>
      <dgm:t>
        <a:bodyPr/>
        <a:lstStyle/>
        <a:p>
          <a:pPr rtl="0"/>
          <a:r>
            <a:rPr lang="en-IN" sz="2400" b="1" dirty="0" smtClean="0"/>
            <a:t>Further accuracy was achieved by staining the strips with </a:t>
          </a:r>
          <a:r>
            <a:rPr lang="en-IN" sz="2400" b="1" dirty="0" err="1" smtClean="0"/>
            <a:t>ninhydrin</a:t>
          </a:r>
          <a:r>
            <a:rPr lang="en-IN" sz="2400" b="1" dirty="0" smtClean="0"/>
            <a:t> to produce a purple </a:t>
          </a:r>
          <a:r>
            <a:rPr lang="en-IN" sz="2400" b="1" dirty="0" err="1" smtClean="0"/>
            <a:t>color</a:t>
          </a:r>
          <a:r>
            <a:rPr lang="en-IN" sz="2400" b="1" dirty="0" smtClean="0"/>
            <a:t> in the area where GCF had accumulated</a:t>
          </a:r>
          <a:endParaRPr lang="en-IN" sz="2400" b="1" dirty="0"/>
        </a:p>
      </dgm:t>
    </dgm:pt>
    <dgm:pt modelId="{14C6B118-D82B-45F5-BBAE-8C4997D3FAD0}" type="parTrans" cxnId="{B30309AC-B70D-48AA-A3B5-D096B22539EF}">
      <dgm:prSet/>
      <dgm:spPr/>
      <dgm:t>
        <a:bodyPr/>
        <a:lstStyle/>
        <a:p>
          <a:endParaRPr lang="en-IN"/>
        </a:p>
      </dgm:t>
    </dgm:pt>
    <dgm:pt modelId="{CFEF73D6-FF41-4585-8F91-6A7FFAEB8755}" type="sibTrans" cxnId="{B30309AC-B70D-48AA-A3B5-D096B22539EF}">
      <dgm:prSet/>
      <dgm:spPr/>
      <dgm:t>
        <a:bodyPr/>
        <a:lstStyle/>
        <a:p>
          <a:endParaRPr lang="en-IN"/>
        </a:p>
      </dgm:t>
    </dgm:pt>
    <dgm:pt modelId="{8CEC1B34-051B-48EB-9E10-0B0587B22E37}" type="pres">
      <dgm:prSet presAssocID="{F9453D57-E0C2-44C0-A7F4-1405282B52A1}" presName="Name0" presStyleCnt="0">
        <dgm:presLayoutVars>
          <dgm:dir/>
          <dgm:resizeHandles val="exact"/>
        </dgm:presLayoutVars>
      </dgm:prSet>
      <dgm:spPr/>
      <dgm:t>
        <a:bodyPr/>
        <a:lstStyle/>
        <a:p>
          <a:endParaRPr lang="en-IN"/>
        </a:p>
      </dgm:t>
    </dgm:pt>
    <dgm:pt modelId="{4FCDD052-0EAB-4524-A985-3FA7BB302F8A}" type="pres">
      <dgm:prSet presAssocID="{0F11014A-2376-4E54-BBB4-AA3D1D0702AE}" presName="node" presStyleLbl="node1" presStyleIdx="0" presStyleCnt="3">
        <dgm:presLayoutVars>
          <dgm:bulletEnabled val="1"/>
        </dgm:presLayoutVars>
      </dgm:prSet>
      <dgm:spPr/>
      <dgm:t>
        <a:bodyPr/>
        <a:lstStyle/>
        <a:p>
          <a:endParaRPr lang="en-IN"/>
        </a:p>
      </dgm:t>
    </dgm:pt>
    <dgm:pt modelId="{A81FC82F-BAE4-401F-9A34-A2D4FCBA510D}" type="pres">
      <dgm:prSet presAssocID="{4DDF8B5C-B42F-4999-BAA5-6C3BA6C226FD}" presName="sibTrans" presStyleLbl="sibTrans2D1" presStyleIdx="0" presStyleCnt="2"/>
      <dgm:spPr/>
      <dgm:t>
        <a:bodyPr/>
        <a:lstStyle/>
        <a:p>
          <a:endParaRPr lang="en-IN"/>
        </a:p>
      </dgm:t>
    </dgm:pt>
    <dgm:pt modelId="{EBD91436-07A6-4F5C-A54F-542E35B22A10}" type="pres">
      <dgm:prSet presAssocID="{4DDF8B5C-B42F-4999-BAA5-6C3BA6C226FD}" presName="connectorText" presStyleLbl="sibTrans2D1" presStyleIdx="0" presStyleCnt="2"/>
      <dgm:spPr/>
      <dgm:t>
        <a:bodyPr/>
        <a:lstStyle/>
        <a:p>
          <a:endParaRPr lang="en-IN"/>
        </a:p>
      </dgm:t>
    </dgm:pt>
    <dgm:pt modelId="{BD64A3A2-01E2-42EE-AF1E-66EA597DFBC0}" type="pres">
      <dgm:prSet presAssocID="{83DB744F-0BE7-433D-B552-671105F01995}" presName="node" presStyleLbl="node1" presStyleIdx="1" presStyleCnt="3">
        <dgm:presLayoutVars>
          <dgm:bulletEnabled val="1"/>
        </dgm:presLayoutVars>
      </dgm:prSet>
      <dgm:spPr/>
      <dgm:t>
        <a:bodyPr/>
        <a:lstStyle/>
        <a:p>
          <a:endParaRPr lang="en-IN"/>
        </a:p>
      </dgm:t>
    </dgm:pt>
    <dgm:pt modelId="{5C41541A-1BD7-4688-9379-3658984EADEB}" type="pres">
      <dgm:prSet presAssocID="{41901F77-F806-4E47-97BC-B58C0F33F189}" presName="sibTrans" presStyleLbl="sibTrans2D1" presStyleIdx="1" presStyleCnt="2"/>
      <dgm:spPr/>
      <dgm:t>
        <a:bodyPr/>
        <a:lstStyle/>
        <a:p>
          <a:endParaRPr lang="en-IN"/>
        </a:p>
      </dgm:t>
    </dgm:pt>
    <dgm:pt modelId="{9D8026ED-24A9-41D2-8F56-81435F9FE8AE}" type="pres">
      <dgm:prSet presAssocID="{41901F77-F806-4E47-97BC-B58C0F33F189}" presName="connectorText" presStyleLbl="sibTrans2D1" presStyleIdx="1" presStyleCnt="2"/>
      <dgm:spPr/>
      <dgm:t>
        <a:bodyPr/>
        <a:lstStyle/>
        <a:p>
          <a:endParaRPr lang="en-IN"/>
        </a:p>
      </dgm:t>
    </dgm:pt>
    <dgm:pt modelId="{A3A8F09C-7FCF-4E27-A164-FC95F21ED231}" type="pres">
      <dgm:prSet presAssocID="{3794C546-DC94-4F79-9A15-48F0D1BC4616}" presName="node" presStyleLbl="node1" presStyleIdx="2" presStyleCnt="3">
        <dgm:presLayoutVars>
          <dgm:bulletEnabled val="1"/>
        </dgm:presLayoutVars>
      </dgm:prSet>
      <dgm:spPr/>
      <dgm:t>
        <a:bodyPr/>
        <a:lstStyle/>
        <a:p>
          <a:endParaRPr lang="en-IN"/>
        </a:p>
      </dgm:t>
    </dgm:pt>
  </dgm:ptLst>
  <dgm:cxnLst>
    <dgm:cxn modelId="{EE86A77C-19FC-4024-A9E8-F6B8179F4E52}" type="presOf" srcId="{41901F77-F806-4E47-97BC-B58C0F33F189}" destId="{5C41541A-1BD7-4688-9379-3658984EADEB}" srcOrd="0" destOrd="0" presId="urn:microsoft.com/office/officeart/2005/8/layout/process1"/>
    <dgm:cxn modelId="{CB3B36C6-7FD8-4CDD-A3FB-ED44B05FF91E}" srcId="{F9453D57-E0C2-44C0-A7F4-1405282B52A1}" destId="{0F11014A-2376-4E54-BBB4-AA3D1D0702AE}" srcOrd="0" destOrd="0" parTransId="{709523C8-B6EB-47F5-BFEA-1EBDC4B1F80E}" sibTransId="{4DDF8B5C-B42F-4999-BAA5-6C3BA6C226FD}"/>
    <dgm:cxn modelId="{4A525FE0-B7CB-4AFF-8FAF-D3B7BCBBCB87}" type="presOf" srcId="{0F11014A-2376-4E54-BBB4-AA3D1D0702AE}" destId="{4FCDD052-0EAB-4524-A985-3FA7BB302F8A}" srcOrd="0" destOrd="0" presId="urn:microsoft.com/office/officeart/2005/8/layout/process1"/>
    <dgm:cxn modelId="{0695E3BD-BC88-41C7-A47C-DF7C1C1B2491}" type="presOf" srcId="{F9453D57-E0C2-44C0-A7F4-1405282B52A1}" destId="{8CEC1B34-051B-48EB-9E10-0B0587B22E37}" srcOrd="0" destOrd="0" presId="urn:microsoft.com/office/officeart/2005/8/layout/process1"/>
    <dgm:cxn modelId="{96C262AB-A559-46E9-B5A2-14DC91F71282}" type="presOf" srcId="{41901F77-F806-4E47-97BC-B58C0F33F189}" destId="{9D8026ED-24A9-41D2-8F56-81435F9FE8AE}" srcOrd="1" destOrd="0" presId="urn:microsoft.com/office/officeart/2005/8/layout/process1"/>
    <dgm:cxn modelId="{E5234797-1767-4B95-8043-6EAFF90CAC24}" type="presOf" srcId="{83DB744F-0BE7-433D-B552-671105F01995}" destId="{BD64A3A2-01E2-42EE-AF1E-66EA597DFBC0}" srcOrd="0" destOrd="0" presId="urn:microsoft.com/office/officeart/2005/8/layout/process1"/>
    <dgm:cxn modelId="{4A75AAC8-927F-4666-B246-9DF0E3C71FAE}" type="presOf" srcId="{4DDF8B5C-B42F-4999-BAA5-6C3BA6C226FD}" destId="{A81FC82F-BAE4-401F-9A34-A2D4FCBA510D}" srcOrd="0" destOrd="0" presId="urn:microsoft.com/office/officeart/2005/8/layout/process1"/>
    <dgm:cxn modelId="{CE05DB1D-4BCD-4C8B-B779-17496C9BD379}" type="presOf" srcId="{3794C546-DC94-4F79-9A15-48F0D1BC4616}" destId="{A3A8F09C-7FCF-4E27-A164-FC95F21ED231}" srcOrd="0" destOrd="0" presId="urn:microsoft.com/office/officeart/2005/8/layout/process1"/>
    <dgm:cxn modelId="{5C23213F-D9CB-46A9-8A46-9F87E600A0A9}" type="presOf" srcId="{4DDF8B5C-B42F-4999-BAA5-6C3BA6C226FD}" destId="{EBD91436-07A6-4F5C-A54F-542E35B22A10}" srcOrd="1" destOrd="0" presId="urn:microsoft.com/office/officeart/2005/8/layout/process1"/>
    <dgm:cxn modelId="{0AE3ECC5-13E9-440C-BF8D-94680BAED403}" srcId="{F9453D57-E0C2-44C0-A7F4-1405282B52A1}" destId="{83DB744F-0BE7-433D-B552-671105F01995}" srcOrd="1" destOrd="0" parTransId="{EBF17464-A314-4692-9536-27DE96C4D22A}" sibTransId="{41901F77-F806-4E47-97BC-B58C0F33F189}"/>
    <dgm:cxn modelId="{B30309AC-B70D-48AA-A3B5-D096B22539EF}" srcId="{F9453D57-E0C2-44C0-A7F4-1405282B52A1}" destId="{3794C546-DC94-4F79-9A15-48F0D1BC4616}" srcOrd="2" destOrd="0" parTransId="{14C6B118-D82B-45F5-BBAE-8C4997D3FAD0}" sibTransId="{CFEF73D6-FF41-4585-8F91-6A7FFAEB8755}"/>
    <dgm:cxn modelId="{1EB54906-F7A1-47B1-B626-1007537F34DB}" type="presParOf" srcId="{8CEC1B34-051B-48EB-9E10-0B0587B22E37}" destId="{4FCDD052-0EAB-4524-A985-3FA7BB302F8A}" srcOrd="0" destOrd="0" presId="urn:microsoft.com/office/officeart/2005/8/layout/process1"/>
    <dgm:cxn modelId="{A62EBE98-71CB-442B-BC64-0112475E4EB2}" type="presParOf" srcId="{8CEC1B34-051B-48EB-9E10-0B0587B22E37}" destId="{A81FC82F-BAE4-401F-9A34-A2D4FCBA510D}" srcOrd="1" destOrd="0" presId="urn:microsoft.com/office/officeart/2005/8/layout/process1"/>
    <dgm:cxn modelId="{D59503E4-3500-4A0E-9276-5C7FDFA37C6E}" type="presParOf" srcId="{A81FC82F-BAE4-401F-9A34-A2D4FCBA510D}" destId="{EBD91436-07A6-4F5C-A54F-542E35B22A10}" srcOrd="0" destOrd="0" presId="urn:microsoft.com/office/officeart/2005/8/layout/process1"/>
    <dgm:cxn modelId="{B5442F85-CB5A-45F2-B6B0-FF0850449827}" type="presParOf" srcId="{8CEC1B34-051B-48EB-9E10-0B0587B22E37}" destId="{BD64A3A2-01E2-42EE-AF1E-66EA597DFBC0}" srcOrd="2" destOrd="0" presId="urn:microsoft.com/office/officeart/2005/8/layout/process1"/>
    <dgm:cxn modelId="{61684732-C4AC-4150-BB74-7A53E2B3B4DE}" type="presParOf" srcId="{8CEC1B34-051B-48EB-9E10-0B0587B22E37}" destId="{5C41541A-1BD7-4688-9379-3658984EADEB}" srcOrd="3" destOrd="0" presId="urn:microsoft.com/office/officeart/2005/8/layout/process1"/>
    <dgm:cxn modelId="{62B5EDA2-271B-4AA3-9C13-2501773EBACE}" type="presParOf" srcId="{5C41541A-1BD7-4688-9379-3658984EADEB}" destId="{9D8026ED-24A9-41D2-8F56-81435F9FE8AE}" srcOrd="0" destOrd="0" presId="urn:microsoft.com/office/officeart/2005/8/layout/process1"/>
    <dgm:cxn modelId="{09EABE5C-DFBA-4962-B145-FC011075BF1B}" type="presParOf" srcId="{8CEC1B34-051B-48EB-9E10-0B0587B22E37}" destId="{A3A8F09C-7FCF-4E27-A164-FC95F21ED231}"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125DA-9755-4A45-B4B4-C4AD18C729C3}"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n-IN"/>
        </a:p>
      </dgm:t>
    </dgm:pt>
    <dgm:pt modelId="{E7894794-B12C-4BF5-8A47-3ABB61A12A05}">
      <dgm:prSet custT="1"/>
      <dgm:spPr/>
      <dgm:t>
        <a:bodyPr/>
        <a:lstStyle/>
        <a:p>
          <a:pPr rtl="0"/>
          <a:r>
            <a:rPr lang="en-IN" sz="2400" b="1" dirty="0" smtClean="0">
              <a:solidFill>
                <a:srgbClr val="C00000"/>
              </a:solidFill>
            </a:rPr>
            <a:t>The instrument measures the affect on the electrical current flow of the wetted paper strips. </a:t>
          </a:r>
          <a:endParaRPr lang="en-IN" sz="2400" b="1" dirty="0">
            <a:solidFill>
              <a:srgbClr val="C00000"/>
            </a:solidFill>
          </a:endParaRPr>
        </a:p>
      </dgm:t>
    </dgm:pt>
    <dgm:pt modelId="{B804EBB9-9517-4CE5-AD4B-A62729311E26}" type="parTrans" cxnId="{BD7B6F4C-4426-4895-8910-512FEDF6347E}">
      <dgm:prSet/>
      <dgm:spPr/>
      <dgm:t>
        <a:bodyPr/>
        <a:lstStyle/>
        <a:p>
          <a:endParaRPr lang="en-IN" sz="2400">
            <a:solidFill>
              <a:srgbClr val="C00000"/>
            </a:solidFill>
          </a:endParaRPr>
        </a:p>
      </dgm:t>
    </dgm:pt>
    <dgm:pt modelId="{BB933DE8-6B7D-4D3B-94FB-1284ADC942B2}" type="sibTrans" cxnId="{BD7B6F4C-4426-4895-8910-512FEDF6347E}">
      <dgm:prSet/>
      <dgm:spPr/>
      <dgm:t>
        <a:bodyPr/>
        <a:lstStyle/>
        <a:p>
          <a:endParaRPr lang="en-IN" sz="2400">
            <a:solidFill>
              <a:srgbClr val="C00000"/>
            </a:solidFill>
          </a:endParaRPr>
        </a:p>
      </dgm:t>
    </dgm:pt>
    <dgm:pt modelId="{35840337-BC1D-483B-A5E4-5C9DF997882A}">
      <dgm:prSet custT="1"/>
      <dgm:spPr/>
      <dgm:t>
        <a:bodyPr/>
        <a:lstStyle/>
        <a:p>
          <a:pPr rtl="0"/>
          <a:r>
            <a:rPr lang="en-IN" sz="2400" b="1" smtClean="0">
              <a:solidFill>
                <a:srgbClr val="C00000"/>
              </a:solidFill>
            </a:rPr>
            <a:t>The wetness of the paper strip affects the flow of an electronic current and gives a digital readout.</a:t>
          </a:r>
          <a:endParaRPr lang="en-IN" sz="2400" b="1" dirty="0">
            <a:solidFill>
              <a:srgbClr val="C00000"/>
            </a:solidFill>
          </a:endParaRPr>
        </a:p>
      </dgm:t>
    </dgm:pt>
    <dgm:pt modelId="{101C24DD-AB17-4C99-8BC7-7DCA1CBAB5F3}" type="parTrans" cxnId="{245889FF-3F1C-4AD3-8648-862C4E041EC5}">
      <dgm:prSet/>
      <dgm:spPr/>
      <dgm:t>
        <a:bodyPr/>
        <a:lstStyle/>
        <a:p>
          <a:endParaRPr lang="en-IN"/>
        </a:p>
      </dgm:t>
    </dgm:pt>
    <dgm:pt modelId="{5F553487-3FC5-494B-AF93-41D8887F43E1}" type="sibTrans" cxnId="{245889FF-3F1C-4AD3-8648-862C4E041EC5}">
      <dgm:prSet/>
      <dgm:spPr/>
      <dgm:t>
        <a:bodyPr/>
        <a:lstStyle/>
        <a:p>
          <a:endParaRPr lang="en-IN"/>
        </a:p>
      </dgm:t>
    </dgm:pt>
    <dgm:pt modelId="{8011193F-D2E0-4E0C-B5FD-A8DEF031630C}" type="pres">
      <dgm:prSet presAssocID="{894125DA-9755-4A45-B4B4-C4AD18C729C3}" presName="outerComposite" presStyleCnt="0">
        <dgm:presLayoutVars>
          <dgm:chMax val="5"/>
          <dgm:dir/>
          <dgm:resizeHandles val="exact"/>
        </dgm:presLayoutVars>
      </dgm:prSet>
      <dgm:spPr/>
      <dgm:t>
        <a:bodyPr/>
        <a:lstStyle/>
        <a:p>
          <a:endParaRPr lang="en-IN"/>
        </a:p>
      </dgm:t>
    </dgm:pt>
    <dgm:pt modelId="{4F209339-48BC-405F-AC95-DC79BE181ED9}" type="pres">
      <dgm:prSet presAssocID="{894125DA-9755-4A45-B4B4-C4AD18C729C3}" presName="dummyMaxCanvas" presStyleCnt="0">
        <dgm:presLayoutVars/>
      </dgm:prSet>
      <dgm:spPr/>
    </dgm:pt>
    <dgm:pt modelId="{1CE34981-2712-4ED6-8E06-D9607F31C7CA}" type="pres">
      <dgm:prSet presAssocID="{894125DA-9755-4A45-B4B4-C4AD18C729C3}" presName="TwoNodes_1" presStyleLbl="node1" presStyleIdx="0" presStyleCnt="2">
        <dgm:presLayoutVars>
          <dgm:bulletEnabled val="1"/>
        </dgm:presLayoutVars>
      </dgm:prSet>
      <dgm:spPr/>
      <dgm:t>
        <a:bodyPr/>
        <a:lstStyle/>
        <a:p>
          <a:endParaRPr lang="en-IN"/>
        </a:p>
      </dgm:t>
    </dgm:pt>
    <dgm:pt modelId="{B9810DBC-BBCB-4912-95C6-C77677923BF1}" type="pres">
      <dgm:prSet presAssocID="{894125DA-9755-4A45-B4B4-C4AD18C729C3}" presName="TwoNodes_2" presStyleLbl="node1" presStyleIdx="1" presStyleCnt="2">
        <dgm:presLayoutVars>
          <dgm:bulletEnabled val="1"/>
        </dgm:presLayoutVars>
      </dgm:prSet>
      <dgm:spPr/>
      <dgm:t>
        <a:bodyPr/>
        <a:lstStyle/>
        <a:p>
          <a:endParaRPr lang="en-IN"/>
        </a:p>
      </dgm:t>
    </dgm:pt>
    <dgm:pt modelId="{67C8452F-ABC4-4869-81CF-27820B1BADB3}" type="pres">
      <dgm:prSet presAssocID="{894125DA-9755-4A45-B4B4-C4AD18C729C3}" presName="TwoConn_1-2" presStyleLbl="fgAccFollowNode1" presStyleIdx="0" presStyleCnt="1">
        <dgm:presLayoutVars>
          <dgm:bulletEnabled val="1"/>
        </dgm:presLayoutVars>
      </dgm:prSet>
      <dgm:spPr/>
      <dgm:t>
        <a:bodyPr/>
        <a:lstStyle/>
        <a:p>
          <a:endParaRPr lang="en-IN"/>
        </a:p>
      </dgm:t>
    </dgm:pt>
    <dgm:pt modelId="{2A382CBA-4B75-4B79-BD83-ECE5AA57BF32}" type="pres">
      <dgm:prSet presAssocID="{894125DA-9755-4A45-B4B4-C4AD18C729C3}" presName="TwoNodes_1_text" presStyleLbl="node1" presStyleIdx="1" presStyleCnt="2">
        <dgm:presLayoutVars>
          <dgm:bulletEnabled val="1"/>
        </dgm:presLayoutVars>
      </dgm:prSet>
      <dgm:spPr/>
      <dgm:t>
        <a:bodyPr/>
        <a:lstStyle/>
        <a:p>
          <a:endParaRPr lang="en-IN"/>
        </a:p>
      </dgm:t>
    </dgm:pt>
    <dgm:pt modelId="{55D6BC6F-9F21-42C4-AB73-F43C0E5460CF}" type="pres">
      <dgm:prSet presAssocID="{894125DA-9755-4A45-B4B4-C4AD18C729C3}" presName="TwoNodes_2_text" presStyleLbl="node1" presStyleIdx="1" presStyleCnt="2">
        <dgm:presLayoutVars>
          <dgm:bulletEnabled val="1"/>
        </dgm:presLayoutVars>
      </dgm:prSet>
      <dgm:spPr/>
      <dgm:t>
        <a:bodyPr/>
        <a:lstStyle/>
        <a:p>
          <a:endParaRPr lang="en-IN"/>
        </a:p>
      </dgm:t>
    </dgm:pt>
  </dgm:ptLst>
  <dgm:cxnLst>
    <dgm:cxn modelId="{27CA9054-C5CF-4C5C-9142-67A92D2CBD76}" type="presOf" srcId="{E7894794-B12C-4BF5-8A47-3ABB61A12A05}" destId="{2A382CBA-4B75-4B79-BD83-ECE5AA57BF32}" srcOrd="1" destOrd="0" presId="urn:microsoft.com/office/officeart/2005/8/layout/vProcess5"/>
    <dgm:cxn modelId="{846F383D-E4C4-4AA0-BF94-36EE2EF7164B}" type="presOf" srcId="{BB933DE8-6B7D-4D3B-94FB-1284ADC942B2}" destId="{67C8452F-ABC4-4869-81CF-27820B1BADB3}" srcOrd="0" destOrd="0" presId="urn:microsoft.com/office/officeart/2005/8/layout/vProcess5"/>
    <dgm:cxn modelId="{3996B731-8599-4CB8-9C02-DD703CAE8F5B}" type="presOf" srcId="{35840337-BC1D-483B-A5E4-5C9DF997882A}" destId="{55D6BC6F-9F21-42C4-AB73-F43C0E5460CF}" srcOrd="1" destOrd="0" presId="urn:microsoft.com/office/officeart/2005/8/layout/vProcess5"/>
    <dgm:cxn modelId="{245889FF-3F1C-4AD3-8648-862C4E041EC5}" srcId="{894125DA-9755-4A45-B4B4-C4AD18C729C3}" destId="{35840337-BC1D-483B-A5E4-5C9DF997882A}" srcOrd="1" destOrd="0" parTransId="{101C24DD-AB17-4C99-8BC7-7DCA1CBAB5F3}" sibTransId="{5F553487-3FC5-494B-AF93-41D8887F43E1}"/>
    <dgm:cxn modelId="{9217E213-4175-4A41-A8D8-6698713521AA}" type="presOf" srcId="{894125DA-9755-4A45-B4B4-C4AD18C729C3}" destId="{8011193F-D2E0-4E0C-B5FD-A8DEF031630C}" srcOrd="0" destOrd="0" presId="urn:microsoft.com/office/officeart/2005/8/layout/vProcess5"/>
    <dgm:cxn modelId="{BD7B6F4C-4426-4895-8910-512FEDF6347E}" srcId="{894125DA-9755-4A45-B4B4-C4AD18C729C3}" destId="{E7894794-B12C-4BF5-8A47-3ABB61A12A05}" srcOrd="0" destOrd="0" parTransId="{B804EBB9-9517-4CE5-AD4B-A62729311E26}" sibTransId="{BB933DE8-6B7D-4D3B-94FB-1284ADC942B2}"/>
    <dgm:cxn modelId="{3385F90B-5ADC-4114-A2EB-71BED33D16F6}" type="presOf" srcId="{E7894794-B12C-4BF5-8A47-3ABB61A12A05}" destId="{1CE34981-2712-4ED6-8E06-D9607F31C7CA}" srcOrd="0" destOrd="0" presId="urn:microsoft.com/office/officeart/2005/8/layout/vProcess5"/>
    <dgm:cxn modelId="{A011668E-B320-457E-8051-A2C360E2EA12}" type="presOf" srcId="{35840337-BC1D-483B-A5E4-5C9DF997882A}" destId="{B9810DBC-BBCB-4912-95C6-C77677923BF1}" srcOrd="0" destOrd="0" presId="urn:microsoft.com/office/officeart/2005/8/layout/vProcess5"/>
    <dgm:cxn modelId="{325CC0AB-C28C-498E-ABFD-703EB2171ADF}" type="presParOf" srcId="{8011193F-D2E0-4E0C-B5FD-A8DEF031630C}" destId="{4F209339-48BC-405F-AC95-DC79BE181ED9}" srcOrd="0" destOrd="0" presId="urn:microsoft.com/office/officeart/2005/8/layout/vProcess5"/>
    <dgm:cxn modelId="{5EBFA30F-CFCD-4769-B280-B625333BC90B}" type="presParOf" srcId="{8011193F-D2E0-4E0C-B5FD-A8DEF031630C}" destId="{1CE34981-2712-4ED6-8E06-D9607F31C7CA}" srcOrd="1" destOrd="0" presId="urn:microsoft.com/office/officeart/2005/8/layout/vProcess5"/>
    <dgm:cxn modelId="{D8CD971C-9B9C-46FE-803E-44548998A6D5}" type="presParOf" srcId="{8011193F-D2E0-4E0C-B5FD-A8DEF031630C}" destId="{B9810DBC-BBCB-4912-95C6-C77677923BF1}" srcOrd="2" destOrd="0" presId="urn:microsoft.com/office/officeart/2005/8/layout/vProcess5"/>
    <dgm:cxn modelId="{927FB35B-43B8-4515-B0D3-A1A02D9FCB97}" type="presParOf" srcId="{8011193F-D2E0-4E0C-B5FD-A8DEF031630C}" destId="{67C8452F-ABC4-4869-81CF-27820B1BADB3}" srcOrd="3" destOrd="0" presId="urn:microsoft.com/office/officeart/2005/8/layout/vProcess5"/>
    <dgm:cxn modelId="{BAFE9E47-E516-4BAF-91E9-4A1611F07E37}" type="presParOf" srcId="{8011193F-D2E0-4E0C-B5FD-A8DEF031630C}" destId="{2A382CBA-4B75-4B79-BD83-ECE5AA57BF32}" srcOrd="4" destOrd="0" presId="urn:microsoft.com/office/officeart/2005/8/layout/vProcess5"/>
    <dgm:cxn modelId="{D19CABEF-2D7B-4654-AD7C-120DBCC96DDA}" type="presParOf" srcId="{8011193F-D2E0-4E0C-B5FD-A8DEF031630C}" destId="{55D6BC6F-9F21-42C4-AB73-F43C0E5460CF}"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4102D-8597-4FC4-8C9D-197650634C78}"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IN"/>
        </a:p>
      </dgm:t>
    </dgm:pt>
    <dgm:pt modelId="{4C47FB93-30BB-404D-96D3-2054D06BC9DF}">
      <dgm:prSet phldrT="[Text]" custT="1"/>
      <dgm:spPr/>
      <dgm:t>
        <a:bodyPr/>
        <a:lstStyle/>
        <a:p>
          <a:r>
            <a:rPr lang="en-IN" sz="3200" b="1" dirty="0" smtClean="0"/>
            <a:t>Contamination </a:t>
          </a:r>
          <a:endParaRPr lang="en-IN" sz="3200" b="1" dirty="0"/>
        </a:p>
      </dgm:t>
    </dgm:pt>
    <dgm:pt modelId="{9F8BB2A0-CE63-44A8-9081-A08A4E88A395}" type="parTrans" cxnId="{73990B74-ACD5-49F4-96DE-22D66A68DB31}">
      <dgm:prSet/>
      <dgm:spPr/>
      <dgm:t>
        <a:bodyPr/>
        <a:lstStyle/>
        <a:p>
          <a:endParaRPr lang="en-IN"/>
        </a:p>
      </dgm:t>
    </dgm:pt>
    <dgm:pt modelId="{0C13CA09-B3D4-4045-8898-41651E573449}" type="sibTrans" cxnId="{73990B74-ACD5-49F4-96DE-22D66A68DB31}">
      <dgm:prSet/>
      <dgm:spPr/>
      <dgm:t>
        <a:bodyPr/>
        <a:lstStyle/>
        <a:p>
          <a:endParaRPr lang="en-IN"/>
        </a:p>
      </dgm:t>
    </dgm:pt>
    <dgm:pt modelId="{C6AE880D-7644-4CD7-BE1C-038015EE2D44}">
      <dgm:prSet phldrT="[Text]" custT="1"/>
      <dgm:spPr/>
      <dgm:t>
        <a:bodyPr/>
        <a:lstStyle/>
        <a:p>
          <a:r>
            <a:rPr lang="en-IN" sz="2400" b="1" dirty="0" smtClean="0"/>
            <a:t>Blood, saliva, plaque</a:t>
          </a:r>
          <a:endParaRPr lang="en-IN" sz="2400" b="1" dirty="0"/>
        </a:p>
      </dgm:t>
    </dgm:pt>
    <dgm:pt modelId="{7D6D53DB-5A97-43B7-A88A-821C21E63EB4}" type="parTrans" cxnId="{217541F8-E485-43EE-84D3-7D87EEAD4BEC}">
      <dgm:prSet/>
      <dgm:spPr/>
      <dgm:t>
        <a:bodyPr/>
        <a:lstStyle/>
        <a:p>
          <a:endParaRPr lang="en-IN"/>
        </a:p>
      </dgm:t>
    </dgm:pt>
    <dgm:pt modelId="{AD5C5C91-B622-4569-9E31-629F9E20EA1A}" type="sibTrans" cxnId="{217541F8-E485-43EE-84D3-7D87EEAD4BEC}">
      <dgm:prSet/>
      <dgm:spPr/>
      <dgm:t>
        <a:bodyPr/>
        <a:lstStyle/>
        <a:p>
          <a:endParaRPr lang="en-IN"/>
        </a:p>
      </dgm:t>
    </dgm:pt>
    <dgm:pt modelId="{2411F85B-5CE3-45E7-A18E-54522F3495AB}">
      <dgm:prSet phldrT="[Text]" custT="1"/>
      <dgm:spPr/>
      <dgm:t>
        <a:bodyPr/>
        <a:lstStyle/>
        <a:p>
          <a:r>
            <a:rPr lang="en-IN" sz="3200" b="1" dirty="0" smtClean="0"/>
            <a:t>Sampling time</a:t>
          </a:r>
          <a:endParaRPr lang="en-IN" sz="3200" b="1" dirty="0"/>
        </a:p>
      </dgm:t>
    </dgm:pt>
    <dgm:pt modelId="{A73F66E2-F370-453D-999D-B616505F34E7}" type="parTrans" cxnId="{7273C955-BC05-4E58-9543-4310010F95FD}">
      <dgm:prSet/>
      <dgm:spPr/>
      <dgm:t>
        <a:bodyPr/>
        <a:lstStyle/>
        <a:p>
          <a:endParaRPr lang="en-IN"/>
        </a:p>
      </dgm:t>
    </dgm:pt>
    <dgm:pt modelId="{27A409B6-59CD-4CB1-AD24-7AD261FD709A}" type="sibTrans" cxnId="{7273C955-BC05-4E58-9543-4310010F95FD}">
      <dgm:prSet/>
      <dgm:spPr/>
      <dgm:t>
        <a:bodyPr/>
        <a:lstStyle/>
        <a:p>
          <a:endParaRPr lang="en-IN"/>
        </a:p>
      </dgm:t>
    </dgm:pt>
    <dgm:pt modelId="{70536DA7-2611-4BC6-B191-AC15A34BA12C}">
      <dgm:prSet phldrT="[Text]" custT="1"/>
      <dgm:spPr/>
      <dgm:t>
        <a:bodyPr/>
        <a:lstStyle/>
        <a:p>
          <a:r>
            <a:rPr lang="en-IN" sz="2000" b="1" dirty="0" err="1" smtClean="0"/>
            <a:t>Periotron</a:t>
          </a:r>
          <a:r>
            <a:rPr lang="en-IN" sz="2000" b="1" dirty="0" smtClean="0"/>
            <a:t>....5 seconds</a:t>
          </a:r>
          <a:endParaRPr lang="en-IN" sz="2000" b="1" dirty="0"/>
        </a:p>
      </dgm:t>
    </dgm:pt>
    <dgm:pt modelId="{DAC57EF4-42FA-4279-B0A0-4E8DFB66653E}" type="parTrans" cxnId="{4798BF1E-2F27-4521-BA08-DF55EBF3643E}">
      <dgm:prSet/>
      <dgm:spPr/>
      <dgm:t>
        <a:bodyPr/>
        <a:lstStyle/>
        <a:p>
          <a:endParaRPr lang="en-IN"/>
        </a:p>
      </dgm:t>
    </dgm:pt>
    <dgm:pt modelId="{63CA130D-70F5-48A0-91C2-EEAE009065FF}" type="sibTrans" cxnId="{4798BF1E-2F27-4521-BA08-DF55EBF3643E}">
      <dgm:prSet/>
      <dgm:spPr/>
      <dgm:t>
        <a:bodyPr/>
        <a:lstStyle/>
        <a:p>
          <a:endParaRPr lang="en-IN"/>
        </a:p>
      </dgm:t>
    </dgm:pt>
    <dgm:pt modelId="{339BFCAF-2AEB-4AB5-9190-2EDBCC6105A8}">
      <dgm:prSet phldrT="[Text]" custT="1"/>
      <dgm:spPr/>
      <dgm:t>
        <a:bodyPr/>
        <a:lstStyle/>
        <a:p>
          <a:r>
            <a:rPr lang="en-IN" sz="2000" b="1" dirty="0" smtClean="0"/>
            <a:t>change with the protein concentration </a:t>
          </a:r>
          <a:endParaRPr lang="en-IN" sz="2000" b="1" dirty="0"/>
        </a:p>
      </dgm:t>
    </dgm:pt>
    <dgm:pt modelId="{4C6A02F4-62C2-4926-9A2B-D8FF6BDD6E1E}" type="parTrans" cxnId="{BBED9A82-403F-430D-A86E-93732235C492}">
      <dgm:prSet/>
      <dgm:spPr/>
      <dgm:t>
        <a:bodyPr/>
        <a:lstStyle/>
        <a:p>
          <a:endParaRPr lang="en-IN"/>
        </a:p>
      </dgm:t>
    </dgm:pt>
    <dgm:pt modelId="{60D52D11-35E7-4E81-B1FC-7CCC4BAE394D}" type="sibTrans" cxnId="{BBED9A82-403F-430D-A86E-93732235C492}">
      <dgm:prSet/>
      <dgm:spPr/>
      <dgm:t>
        <a:bodyPr/>
        <a:lstStyle/>
        <a:p>
          <a:endParaRPr lang="en-IN"/>
        </a:p>
      </dgm:t>
    </dgm:pt>
    <dgm:pt modelId="{97B39221-6288-43BB-9D37-B01739D05C99}">
      <dgm:prSet phldrT="[Text]" custT="1"/>
      <dgm:spPr/>
      <dgm:t>
        <a:bodyPr/>
        <a:lstStyle/>
        <a:p>
          <a:r>
            <a:rPr lang="en-US" sz="3200" b="1" dirty="0" smtClean="0"/>
            <a:t>Volume determination </a:t>
          </a:r>
          <a:endParaRPr lang="en-IN" sz="3200" b="1" dirty="0"/>
        </a:p>
      </dgm:t>
    </dgm:pt>
    <dgm:pt modelId="{4535EFDA-E8A4-4651-BF93-0E3478DFB6E6}" type="parTrans" cxnId="{8D2355B7-401C-46AB-8415-92ABA8E9834C}">
      <dgm:prSet/>
      <dgm:spPr/>
      <dgm:t>
        <a:bodyPr/>
        <a:lstStyle/>
        <a:p>
          <a:endParaRPr lang="en-IN"/>
        </a:p>
      </dgm:t>
    </dgm:pt>
    <dgm:pt modelId="{2D9D9033-9F07-4CE7-8EC3-983BEAB9EAA4}" type="sibTrans" cxnId="{8D2355B7-401C-46AB-8415-92ABA8E9834C}">
      <dgm:prSet/>
      <dgm:spPr/>
      <dgm:t>
        <a:bodyPr/>
        <a:lstStyle/>
        <a:p>
          <a:endParaRPr lang="en-IN"/>
        </a:p>
      </dgm:t>
    </dgm:pt>
    <dgm:pt modelId="{E601ACD1-4FD0-4D1D-8DBF-3608267ECF66}">
      <dgm:prSet phldrT="[Text]" custT="1"/>
      <dgm:spPr/>
      <dgm:t>
        <a:bodyPr/>
        <a:lstStyle/>
        <a:p>
          <a:r>
            <a:rPr lang="en-IN" sz="2400" b="1" dirty="0" smtClean="0"/>
            <a:t>Evaporation</a:t>
          </a:r>
          <a:endParaRPr lang="en-IN" sz="2400" b="1" dirty="0"/>
        </a:p>
      </dgm:t>
    </dgm:pt>
    <dgm:pt modelId="{4E4BD6F9-77EE-4D60-86B3-E91F153980AE}" type="parTrans" cxnId="{4676591C-0D31-4194-8DD6-48E7AA9A8113}">
      <dgm:prSet/>
      <dgm:spPr/>
      <dgm:t>
        <a:bodyPr/>
        <a:lstStyle/>
        <a:p>
          <a:endParaRPr lang="en-IN"/>
        </a:p>
      </dgm:t>
    </dgm:pt>
    <dgm:pt modelId="{EC5D7D40-26DD-4216-B848-4368FD562105}" type="sibTrans" cxnId="{4676591C-0D31-4194-8DD6-48E7AA9A8113}">
      <dgm:prSet/>
      <dgm:spPr/>
      <dgm:t>
        <a:bodyPr/>
        <a:lstStyle/>
        <a:p>
          <a:endParaRPr lang="en-IN"/>
        </a:p>
      </dgm:t>
    </dgm:pt>
    <dgm:pt modelId="{F2E173B1-17A8-4680-8B21-EC2292637AD8}">
      <dgm:prSet phldrT="[Text]" custT="1"/>
      <dgm:spPr/>
      <dgm:t>
        <a:bodyPr/>
        <a:lstStyle/>
        <a:p>
          <a:r>
            <a:rPr lang="en-IN" sz="2400" b="1" dirty="0" smtClean="0"/>
            <a:t>centrifugal elution technique</a:t>
          </a:r>
          <a:endParaRPr lang="en-IN" sz="2400" b="1" dirty="0"/>
        </a:p>
      </dgm:t>
    </dgm:pt>
    <dgm:pt modelId="{D37FB73C-F746-4EBF-9828-F87B258EC405}" type="parTrans" cxnId="{18392C10-3DE0-4119-BFA2-46D291A49B30}">
      <dgm:prSet/>
      <dgm:spPr/>
      <dgm:t>
        <a:bodyPr/>
        <a:lstStyle/>
        <a:p>
          <a:endParaRPr lang="en-IN"/>
        </a:p>
      </dgm:t>
    </dgm:pt>
    <dgm:pt modelId="{7AD5D197-5C76-4ECB-924C-710AA57A952B}" type="sibTrans" cxnId="{18392C10-3DE0-4119-BFA2-46D291A49B30}">
      <dgm:prSet/>
      <dgm:spPr/>
      <dgm:t>
        <a:bodyPr/>
        <a:lstStyle/>
        <a:p>
          <a:endParaRPr lang="en-IN"/>
        </a:p>
      </dgm:t>
    </dgm:pt>
    <dgm:pt modelId="{AC4D0388-85B0-49AF-B360-471A8424C42C}">
      <dgm:prSet phldrT="[Text]" custT="1"/>
      <dgm:spPr/>
      <dgm:t>
        <a:bodyPr/>
        <a:lstStyle/>
        <a:p>
          <a:r>
            <a:rPr lang="en-US" sz="3200" b="1" dirty="0" smtClean="0"/>
            <a:t>Recovery from strips</a:t>
          </a:r>
          <a:endParaRPr lang="en-IN" sz="3200" b="1" dirty="0"/>
        </a:p>
      </dgm:t>
    </dgm:pt>
    <dgm:pt modelId="{632702CB-0FAB-4216-B87F-EC5AC4101193}" type="parTrans" cxnId="{C70ABA3F-FA66-40C6-828E-67577F112091}">
      <dgm:prSet/>
      <dgm:spPr/>
      <dgm:t>
        <a:bodyPr/>
        <a:lstStyle/>
        <a:p>
          <a:endParaRPr lang="en-IN"/>
        </a:p>
      </dgm:t>
    </dgm:pt>
    <dgm:pt modelId="{26FAEC44-30CB-4BA9-93D0-F3136DA02514}" type="sibTrans" cxnId="{C70ABA3F-FA66-40C6-828E-67577F112091}">
      <dgm:prSet/>
      <dgm:spPr/>
      <dgm:t>
        <a:bodyPr/>
        <a:lstStyle/>
        <a:p>
          <a:endParaRPr lang="en-IN"/>
        </a:p>
      </dgm:t>
    </dgm:pt>
    <dgm:pt modelId="{21E9DD3B-57CE-499A-AD08-E8D6A637626D}">
      <dgm:prSet phldrT="[Text]" custT="1"/>
      <dgm:spPr/>
      <dgm:t>
        <a:bodyPr/>
        <a:lstStyle/>
        <a:p>
          <a:r>
            <a:rPr lang="en-US" sz="3200" b="1" dirty="0" smtClean="0"/>
            <a:t>Data reporting </a:t>
          </a:r>
          <a:endParaRPr lang="en-IN" sz="3200" b="1" dirty="0"/>
        </a:p>
      </dgm:t>
    </dgm:pt>
    <dgm:pt modelId="{08DFAF85-E9E7-4BA7-A187-B0A03B4205C4}" type="parTrans" cxnId="{7EA14E59-4F75-49F9-A304-31E174F3D69B}">
      <dgm:prSet/>
      <dgm:spPr/>
      <dgm:t>
        <a:bodyPr/>
        <a:lstStyle/>
        <a:p>
          <a:endParaRPr lang="en-IN"/>
        </a:p>
      </dgm:t>
    </dgm:pt>
    <dgm:pt modelId="{2C355340-443B-4A8E-B246-4BA337CF6B56}" type="sibTrans" cxnId="{7EA14E59-4F75-49F9-A304-31E174F3D69B}">
      <dgm:prSet/>
      <dgm:spPr/>
      <dgm:t>
        <a:bodyPr/>
        <a:lstStyle/>
        <a:p>
          <a:endParaRPr lang="en-IN"/>
        </a:p>
      </dgm:t>
    </dgm:pt>
    <dgm:pt modelId="{ED73E0D3-2CB6-4A95-89D1-023CB4F824FF}" type="pres">
      <dgm:prSet presAssocID="{BE84102D-8597-4FC4-8C9D-197650634C78}" presName="Name0" presStyleCnt="0">
        <dgm:presLayoutVars>
          <dgm:dir/>
          <dgm:animLvl val="lvl"/>
          <dgm:resizeHandles val="exact"/>
        </dgm:presLayoutVars>
      </dgm:prSet>
      <dgm:spPr/>
      <dgm:t>
        <a:bodyPr/>
        <a:lstStyle/>
        <a:p>
          <a:endParaRPr lang="en-IN"/>
        </a:p>
      </dgm:t>
    </dgm:pt>
    <dgm:pt modelId="{501BB69F-E144-4AE6-9E37-F7B1988AC1E9}" type="pres">
      <dgm:prSet presAssocID="{4C47FB93-30BB-404D-96D3-2054D06BC9DF}" presName="linNode" presStyleCnt="0"/>
      <dgm:spPr/>
    </dgm:pt>
    <dgm:pt modelId="{B914B6B8-F8D5-483D-9EA6-3E40784ECFD4}" type="pres">
      <dgm:prSet presAssocID="{4C47FB93-30BB-404D-96D3-2054D06BC9DF}" presName="parentText" presStyleLbl="node1" presStyleIdx="0" presStyleCnt="5">
        <dgm:presLayoutVars>
          <dgm:chMax val="1"/>
          <dgm:bulletEnabled val="1"/>
        </dgm:presLayoutVars>
      </dgm:prSet>
      <dgm:spPr/>
      <dgm:t>
        <a:bodyPr/>
        <a:lstStyle/>
        <a:p>
          <a:endParaRPr lang="en-IN"/>
        </a:p>
      </dgm:t>
    </dgm:pt>
    <dgm:pt modelId="{20A286E0-2252-480D-9B2F-EE7BBC66E141}" type="pres">
      <dgm:prSet presAssocID="{4C47FB93-30BB-404D-96D3-2054D06BC9DF}" presName="descendantText" presStyleLbl="alignAccFollowNode1" presStyleIdx="0" presStyleCnt="4">
        <dgm:presLayoutVars>
          <dgm:bulletEnabled val="1"/>
        </dgm:presLayoutVars>
      </dgm:prSet>
      <dgm:spPr/>
      <dgm:t>
        <a:bodyPr/>
        <a:lstStyle/>
        <a:p>
          <a:endParaRPr lang="en-IN"/>
        </a:p>
      </dgm:t>
    </dgm:pt>
    <dgm:pt modelId="{21B60BAA-63F1-47D3-A15E-6B75160BBCE5}" type="pres">
      <dgm:prSet presAssocID="{0C13CA09-B3D4-4045-8898-41651E573449}" presName="sp" presStyleCnt="0"/>
      <dgm:spPr/>
    </dgm:pt>
    <dgm:pt modelId="{459B1085-1649-4E9E-A826-55667A65FAB7}" type="pres">
      <dgm:prSet presAssocID="{2411F85B-5CE3-45E7-A18E-54522F3495AB}" presName="linNode" presStyleCnt="0"/>
      <dgm:spPr/>
    </dgm:pt>
    <dgm:pt modelId="{B0551787-4DCC-4B95-B555-05B99C324F86}" type="pres">
      <dgm:prSet presAssocID="{2411F85B-5CE3-45E7-A18E-54522F3495AB}" presName="parentText" presStyleLbl="node1" presStyleIdx="1" presStyleCnt="5">
        <dgm:presLayoutVars>
          <dgm:chMax val="1"/>
          <dgm:bulletEnabled val="1"/>
        </dgm:presLayoutVars>
      </dgm:prSet>
      <dgm:spPr/>
      <dgm:t>
        <a:bodyPr/>
        <a:lstStyle/>
        <a:p>
          <a:endParaRPr lang="en-IN"/>
        </a:p>
      </dgm:t>
    </dgm:pt>
    <dgm:pt modelId="{D4521506-2AAF-47E9-8C8D-6F8C61077323}" type="pres">
      <dgm:prSet presAssocID="{2411F85B-5CE3-45E7-A18E-54522F3495AB}" presName="descendantText" presStyleLbl="alignAccFollowNode1" presStyleIdx="1" presStyleCnt="4">
        <dgm:presLayoutVars>
          <dgm:bulletEnabled val="1"/>
        </dgm:presLayoutVars>
      </dgm:prSet>
      <dgm:spPr/>
      <dgm:t>
        <a:bodyPr/>
        <a:lstStyle/>
        <a:p>
          <a:endParaRPr lang="en-IN"/>
        </a:p>
      </dgm:t>
    </dgm:pt>
    <dgm:pt modelId="{6A1D352F-70E3-4FC6-BC98-56C788B957EE}" type="pres">
      <dgm:prSet presAssocID="{27A409B6-59CD-4CB1-AD24-7AD261FD709A}" presName="sp" presStyleCnt="0"/>
      <dgm:spPr/>
    </dgm:pt>
    <dgm:pt modelId="{E22128E4-EDA7-4B01-BEDF-B80CE8AD6791}" type="pres">
      <dgm:prSet presAssocID="{97B39221-6288-43BB-9D37-B01739D05C99}" presName="linNode" presStyleCnt="0"/>
      <dgm:spPr/>
    </dgm:pt>
    <dgm:pt modelId="{369D9F0C-75DD-4D25-8543-1182444412DD}" type="pres">
      <dgm:prSet presAssocID="{97B39221-6288-43BB-9D37-B01739D05C99}" presName="parentText" presStyleLbl="node1" presStyleIdx="2" presStyleCnt="5">
        <dgm:presLayoutVars>
          <dgm:chMax val="1"/>
          <dgm:bulletEnabled val="1"/>
        </dgm:presLayoutVars>
      </dgm:prSet>
      <dgm:spPr/>
      <dgm:t>
        <a:bodyPr/>
        <a:lstStyle/>
        <a:p>
          <a:endParaRPr lang="en-IN"/>
        </a:p>
      </dgm:t>
    </dgm:pt>
    <dgm:pt modelId="{A673F6F2-0006-4E59-A509-DE8110706258}" type="pres">
      <dgm:prSet presAssocID="{97B39221-6288-43BB-9D37-B01739D05C99}" presName="descendantText" presStyleLbl="alignAccFollowNode1" presStyleIdx="2" presStyleCnt="4">
        <dgm:presLayoutVars>
          <dgm:bulletEnabled val="1"/>
        </dgm:presLayoutVars>
      </dgm:prSet>
      <dgm:spPr/>
      <dgm:t>
        <a:bodyPr/>
        <a:lstStyle/>
        <a:p>
          <a:endParaRPr lang="en-IN"/>
        </a:p>
      </dgm:t>
    </dgm:pt>
    <dgm:pt modelId="{95B73CDD-1A34-4FDF-A8E6-3C9A128440EA}" type="pres">
      <dgm:prSet presAssocID="{2D9D9033-9F07-4CE7-8EC3-983BEAB9EAA4}" presName="sp" presStyleCnt="0"/>
      <dgm:spPr/>
    </dgm:pt>
    <dgm:pt modelId="{E1238ABF-87B0-4B57-9FDA-EAC72CF8BBF3}" type="pres">
      <dgm:prSet presAssocID="{AC4D0388-85B0-49AF-B360-471A8424C42C}" presName="linNode" presStyleCnt="0"/>
      <dgm:spPr/>
    </dgm:pt>
    <dgm:pt modelId="{56143011-952B-4E79-B159-77F210C2B538}" type="pres">
      <dgm:prSet presAssocID="{AC4D0388-85B0-49AF-B360-471A8424C42C}" presName="parentText" presStyleLbl="node1" presStyleIdx="3" presStyleCnt="5">
        <dgm:presLayoutVars>
          <dgm:chMax val="1"/>
          <dgm:bulletEnabled val="1"/>
        </dgm:presLayoutVars>
      </dgm:prSet>
      <dgm:spPr/>
      <dgm:t>
        <a:bodyPr/>
        <a:lstStyle/>
        <a:p>
          <a:endParaRPr lang="en-IN"/>
        </a:p>
      </dgm:t>
    </dgm:pt>
    <dgm:pt modelId="{6A76CE74-9942-4E48-BD03-3C02D435EEE6}" type="pres">
      <dgm:prSet presAssocID="{AC4D0388-85B0-49AF-B360-471A8424C42C}" presName="descendantText" presStyleLbl="alignAccFollowNode1" presStyleIdx="3" presStyleCnt="4">
        <dgm:presLayoutVars>
          <dgm:bulletEnabled val="1"/>
        </dgm:presLayoutVars>
      </dgm:prSet>
      <dgm:spPr/>
      <dgm:t>
        <a:bodyPr/>
        <a:lstStyle/>
        <a:p>
          <a:endParaRPr lang="en-IN"/>
        </a:p>
      </dgm:t>
    </dgm:pt>
    <dgm:pt modelId="{0EF84A5A-7FB4-41DB-8802-28E114659290}" type="pres">
      <dgm:prSet presAssocID="{26FAEC44-30CB-4BA9-93D0-F3136DA02514}" presName="sp" presStyleCnt="0"/>
      <dgm:spPr/>
    </dgm:pt>
    <dgm:pt modelId="{AC400FE7-2C83-44D0-A738-D644F2538818}" type="pres">
      <dgm:prSet presAssocID="{21E9DD3B-57CE-499A-AD08-E8D6A637626D}" presName="linNode" presStyleCnt="0"/>
      <dgm:spPr/>
    </dgm:pt>
    <dgm:pt modelId="{470CA118-5D10-47D8-9003-B5C044BB7B3B}" type="pres">
      <dgm:prSet presAssocID="{21E9DD3B-57CE-499A-AD08-E8D6A637626D}" presName="parentText" presStyleLbl="node1" presStyleIdx="4" presStyleCnt="5">
        <dgm:presLayoutVars>
          <dgm:chMax val="1"/>
          <dgm:bulletEnabled val="1"/>
        </dgm:presLayoutVars>
      </dgm:prSet>
      <dgm:spPr/>
      <dgm:t>
        <a:bodyPr/>
        <a:lstStyle/>
        <a:p>
          <a:endParaRPr lang="en-IN"/>
        </a:p>
      </dgm:t>
    </dgm:pt>
  </dgm:ptLst>
  <dgm:cxnLst>
    <dgm:cxn modelId="{FC8373D1-3C40-4B3D-9B68-946E4EB3C44E}" type="presOf" srcId="{97B39221-6288-43BB-9D37-B01739D05C99}" destId="{369D9F0C-75DD-4D25-8543-1182444412DD}" srcOrd="0" destOrd="0" presId="urn:microsoft.com/office/officeart/2005/8/layout/vList5"/>
    <dgm:cxn modelId="{7EA14E59-4F75-49F9-A304-31E174F3D69B}" srcId="{BE84102D-8597-4FC4-8C9D-197650634C78}" destId="{21E9DD3B-57CE-499A-AD08-E8D6A637626D}" srcOrd="4" destOrd="0" parTransId="{08DFAF85-E9E7-4BA7-A187-B0A03B4205C4}" sibTransId="{2C355340-443B-4A8E-B246-4BA337CF6B56}"/>
    <dgm:cxn modelId="{7273C955-BC05-4E58-9543-4310010F95FD}" srcId="{BE84102D-8597-4FC4-8C9D-197650634C78}" destId="{2411F85B-5CE3-45E7-A18E-54522F3495AB}" srcOrd="1" destOrd="0" parTransId="{A73F66E2-F370-453D-999D-B616505F34E7}" sibTransId="{27A409B6-59CD-4CB1-AD24-7AD261FD709A}"/>
    <dgm:cxn modelId="{217541F8-E485-43EE-84D3-7D87EEAD4BEC}" srcId="{4C47FB93-30BB-404D-96D3-2054D06BC9DF}" destId="{C6AE880D-7644-4CD7-BE1C-038015EE2D44}" srcOrd="0" destOrd="0" parTransId="{7D6D53DB-5A97-43B7-A88A-821C21E63EB4}" sibTransId="{AD5C5C91-B622-4569-9E31-629F9E20EA1A}"/>
    <dgm:cxn modelId="{1CFA3734-F55F-42E8-9A02-17049D126A5C}" type="presOf" srcId="{70536DA7-2611-4BC6-B191-AC15A34BA12C}" destId="{D4521506-2AAF-47E9-8C8D-6F8C61077323}" srcOrd="0" destOrd="0" presId="urn:microsoft.com/office/officeart/2005/8/layout/vList5"/>
    <dgm:cxn modelId="{6F672C05-6CAD-40A6-8CB7-694C89DF3F22}" type="presOf" srcId="{E601ACD1-4FD0-4D1D-8DBF-3608267ECF66}" destId="{A673F6F2-0006-4E59-A509-DE8110706258}" srcOrd="0" destOrd="0" presId="urn:microsoft.com/office/officeart/2005/8/layout/vList5"/>
    <dgm:cxn modelId="{83A11FF8-4274-45B7-AD72-46B0BAF354C7}" type="presOf" srcId="{21E9DD3B-57CE-499A-AD08-E8D6A637626D}" destId="{470CA118-5D10-47D8-9003-B5C044BB7B3B}" srcOrd="0" destOrd="0" presId="urn:microsoft.com/office/officeart/2005/8/layout/vList5"/>
    <dgm:cxn modelId="{A68C2F47-34C0-4E85-BDB3-D67ED0F1D5CD}" type="presOf" srcId="{F2E173B1-17A8-4680-8B21-EC2292637AD8}" destId="{6A76CE74-9942-4E48-BD03-3C02D435EEE6}" srcOrd="0" destOrd="0" presId="urn:microsoft.com/office/officeart/2005/8/layout/vList5"/>
    <dgm:cxn modelId="{4676591C-0D31-4194-8DD6-48E7AA9A8113}" srcId="{97B39221-6288-43BB-9D37-B01739D05C99}" destId="{E601ACD1-4FD0-4D1D-8DBF-3608267ECF66}" srcOrd="0" destOrd="0" parTransId="{4E4BD6F9-77EE-4D60-86B3-E91F153980AE}" sibTransId="{EC5D7D40-26DD-4216-B848-4368FD562105}"/>
    <dgm:cxn modelId="{18392C10-3DE0-4119-BFA2-46D291A49B30}" srcId="{AC4D0388-85B0-49AF-B360-471A8424C42C}" destId="{F2E173B1-17A8-4680-8B21-EC2292637AD8}" srcOrd="0" destOrd="0" parTransId="{D37FB73C-F746-4EBF-9828-F87B258EC405}" sibTransId="{7AD5D197-5C76-4ECB-924C-710AA57A952B}"/>
    <dgm:cxn modelId="{73990B74-ACD5-49F4-96DE-22D66A68DB31}" srcId="{BE84102D-8597-4FC4-8C9D-197650634C78}" destId="{4C47FB93-30BB-404D-96D3-2054D06BC9DF}" srcOrd="0" destOrd="0" parTransId="{9F8BB2A0-CE63-44A8-9081-A08A4E88A395}" sibTransId="{0C13CA09-B3D4-4045-8898-41651E573449}"/>
    <dgm:cxn modelId="{8D2355B7-401C-46AB-8415-92ABA8E9834C}" srcId="{BE84102D-8597-4FC4-8C9D-197650634C78}" destId="{97B39221-6288-43BB-9D37-B01739D05C99}" srcOrd="2" destOrd="0" parTransId="{4535EFDA-E8A4-4651-BF93-0E3478DFB6E6}" sibTransId="{2D9D9033-9F07-4CE7-8EC3-983BEAB9EAA4}"/>
    <dgm:cxn modelId="{8D6C982E-C749-4E00-8B82-475DA4000802}" type="presOf" srcId="{4C47FB93-30BB-404D-96D3-2054D06BC9DF}" destId="{B914B6B8-F8D5-483D-9EA6-3E40784ECFD4}" srcOrd="0" destOrd="0" presId="urn:microsoft.com/office/officeart/2005/8/layout/vList5"/>
    <dgm:cxn modelId="{1DFFD329-1A78-4257-A127-BB78606163B4}" type="presOf" srcId="{2411F85B-5CE3-45E7-A18E-54522F3495AB}" destId="{B0551787-4DCC-4B95-B555-05B99C324F86}" srcOrd="0" destOrd="0" presId="urn:microsoft.com/office/officeart/2005/8/layout/vList5"/>
    <dgm:cxn modelId="{BBED9A82-403F-430D-A86E-93732235C492}" srcId="{2411F85B-5CE3-45E7-A18E-54522F3495AB}" destId="{339BFCAF-2AEB-4AB5-9190-2EDBCC6105A8}" srcOrd="1" destOrd="0" parTransId="{4C6A02F4-62C2-4926-9A2B-D8FF6BDD6E1E}" sibTransId="{60D52D11-35E7-4E81-B1FC-7CCC4BAE394D}"/>
    <dgm:cxn modelId="{1A2CDE2F-118D-408E-9ABB-6004315D8FF3}" type="presOf" srcId="{339BFCAF-2AEB-4AB5-9190-2EDBCC6105A8}" destId="{D4521506-2AAF-47E9-8C8D-6F8C61077323}" srcOrd="0" destOrd="1" presId="urn:microsoft.com/office/officeart/2005/8/layout/vList5"/>
    <dgm:cxn modelId="{564B99CB-6132-42C2-AC45-987435E7F367}" type="presOf" srcId="{AC4D0388-85B0-49AF-B360-471A8424C42C}" destId="{56143011-952B-4E79-B159-77F210C2B538}" srcOrd="0" destOrd="0" presId="urn:microsoft.com/office/officeart/2005/8/layout/vList5"/>
    <dgm:cxn modelId="{4798BF1E-2F27-4521-BA08-DF55EBF3643E}" srcId="{2411F85B-5CE3-45E7-A18E-54522F3495AB}" destId="{70536DA7-2611-4BC6-B191-AC15A34BA12C}" srcOrd="0" destOrd="0" parTransId="{DAC57EF4-42FA-4279-B0A0-4E8DFB66653E}" sibTransId="{63CA130D-70F5-48A0-91C2-EEAE009065FF}"/>
    <dgm:cxn modelId="{F1E7DFA1-A086-4B3A-93C9-AF505F163515}" type="presOf" srcId="{C6AE880D-7644-4CD7-BE1C-038015EE2D44}" destId="{20A286E0-2252-480D-9B2F-EE7BBC66E141}" srcOrd="0" destOrd="0" presId="urn:microsoft.com/office/officeart/2005/8/layout/vList5"/>
    <dgm:cxn modelId="{6284426C-2B14-4AB3-A95E-6C9EE3AEB1A0}" type="presOf" srcId="{BE84102D-8597-4FC4-8C9D-197650634C78}" destId="{ED73E0D3-2CB6-4A95-89D1-023CB4F824FF}" srcOrd="0" destOrd="0" presId="urn:microsoft.com/office/officeart/2005/8/layout/vList5"/>
    <dgm:cxn modelId="{C70ABA3F-FA66-40C6-828E-67577F112091}" srcId="{BE84102D-8597-4FC4-8C9D-197650634C78}" destId="{AC4D0388-85B0-49AF-B360-471A8424C42C}" srcOrd="3" destOrd="0" parTransId="{632702CB-0FAB-4216-B87F-EC5AC4101193}" sibTransId="{26FAEC44-30CB-4BA9-93D0-F3136DA02514}"/>
    <dgm:cxn modelId="{C1C780E4-1A8F-40F1-99BE-DB634563B302}" type="presParOf" srcId="{ED73E0D3-2CB6-4A95-89D1-023CB4F824FF}" destId="{501BB69F-E144-4AE6-9E37-F7B1988AC1E9}" srcOrd="0" destOrd="0" presId="urn:microsoft.com/office/officeart/2005/8/layout/vList5"/>
    <dgm:cxn modelId="{3F97A782-F85D-4C64-A8F2-15E161C25056}" type="presParOf" srcId="{501BB69F-E144-4AE6-9E37-F7B1988AC1E9}" destId="{B914B6B8-F8D5-483D-9EA6-3E40784ECFD4}" srcOrd="0" destOrd="0" presId="urn:microsoft.com/office/officeart/2005/8/layout/vList5"/>
    <dgm:cxn modelId="{6627090F-2232-46CA-A53D-140804D21FD1}" type="presParOf" srcId="{501BB69F-E144-4AE6-9E37-F7B1988AC1E9}" destId="{20A286E0-2252-480D-9B2F-EE7BBC66E141}" srcOrd="1" destOrd="0" presId="urn:microsoft.com/office/officeart/2005/8/layout/vList5"/>
    <dgm:cxn modelId="{D26DF9EF-CD83-4E9C-82A6-97CCE4F8C056}" type="presParOf" srcId="{ED73E0D3-2CB6-4A95-89D1-023CB4F824FF}" destId="{21B60BAA-63F1-47D3-A15E-6B75160BBCE5}" srcOrd="1" destOrd="0" presId="urn:microsoft.com/office/officeart/2005/8/layout/vList5"/>
    <dgm:cxn modelId="{8190C7EB-8AB4-4565-9FA3-0612DD9FBFC4}" type="presParOf" srcId="{ED73E0D3-2CB6-4A95-89D1-023CB4F824FF}" destId="{459B1085-1649-4E9E-A826-55667A65FAB7}" srcOrd="2" destOrd="0" presId="urn:microsoft.com/office/officeart/2005/8/layout/vList5"/>
    <dgm:cxn modelId="{54348F2F-C76C-4379-815D-1FB88CA5F646}" type="presParOf" srcId="{459B1085-1649-4E9E-A826-55667A65FAB7}" destId="{B0551787-4DCC-4B95-B555-05B99C324F86}" srcOrd="0" destOrd="0" presId="urn:microsoft.com/office/officeart/2005/8/layout/vList5"/>
    <dgm:cxn modelId="{C684C02A-A779-4939-96BE-951DFF4D1795}" type="presParOf" srcId="{459B1085-1649-4E9E-A826-55667A65FAB7}" destId="{D4521506-2AAF-47E9-8C8D-6F8C61077323}" srcOrd="1" destOrd="0" presId="urn:microsoft.com/office/officeart/2005/8/layout/vList5"/>
    <dgm:cxn modelId="{EF5BABD7-8D2C-4804-B743-5F68DFC3B3CD}" type="presParOf" srcId="{ED73E0D3-2CB6-4A95-89D1-023CB4F824FF}" destId="{6A1D352F-70E3-4FC6-BC98-56C788B957EE}" srcOrd="3" destOrd="0" presId="urn:microsoft.com/office/officeart/2005/8/layout/vList5"/>
    <dgm:cxn modelId="{230F5BA1-2CE5-4476-8048-DD02E595FC10}" type="presParOf" srcId="{ED73E0D3-2CB6-4A95-89D1-023CB4F824FF}" destId="{E22128E4-EDA7-4B01-BEDF-B80CE8AD6791}" srcOrd="4" destOrd="0" presId="urn:microsoft.com/office/officeart/2005/8/layout/vList5"/>
    <dgm:cxn modelId="{6B6E142F-5EF8-4F46-922D-4F7DAAE3BFBE}" type="presParOf" srcId="{E22128E4-EDA7-4B01-BEDF-B80CE8AD6791}" destId="{369D9F0C-75DD-4D25-8543-1182444412DD}" srcOrd="0" destOrd="0" presId="urn:microsoft.com/office/officeart/2005/8/layout/vList5"/>
    <dgm:cxn modelId="{3821C45A-0F71-43D2-85A5-BF5181205BCC}" type="presParOf" srcId="{E22128E4-EDA7-4B01-BEDF-B80CE8AD6791}" destId="{A673F6F2-0006-4E59-A509-DE8110706258}" srcOrd="1" destOrd="0" presId="urn:microsoft.com/office/officeart/2005/8/layout/vList5"/>
    <dgm:cxn modelId="{51D12945-34B5-428E-9DBC-97E8EF740C9E}" type="presParOf" srcId="{ED73E0D3-2CB6-4A95-89D1-023CB4F824FF}" destId="{95B73CDD-1A34-4FDF-A8E6-3C9A128440EA}" srcOrd="5" destOrd="0" presId="urn:microsoft.com/office/officeart/2005/8/layout/vList5"/>
    <dgm:cxn modelId="{C7632A64-6DA1-4679-B942-4FE854DB7DC8}" type="presParOf" srcId="{ED73E0D3-2CB6-4A95-89D1-023CB4F824FF}" destId="{E1238ABF-87B0-4B57-9FDA-EAC72CF8BBF3}" srcOrd="6" destOrd="0" presId="urn:microsoft.com/office/officeart/2005/8/layout/vList5"/>
    <dgm:cxn modelId="{84458191-9D2F-406E-8A73-AB6CC9C7E0FA}" type="presParOf" srcId="{E1238ABF-87B0-4B57-9FDA-EAC72CF8BBF3}" destId="{56143011-952B-4E79-B159-77F210C2B538}" srcOrd="0" destOrd="0" presId="urn:microsoft.com/office/officeart/2005/8/layout/vList5"/>
    <dgm:cxn modelId="{A4B3283F-D3DD-493C-AC5F-AD0D3374B558}" type="presParOf" srcId="{E1238ABF-87B0-4B57-9FDA-EAC72CF8BBF3}" destId="{6A76CE74-9942-4E48-BD03-3C02D435EEE6}" srcOrd="1" destOrd="0" presId="urn:microsoft.com/office/officeart/2005/8/layout/vList5"/>
    <dgm:cxn modelId="{A932A8B1-8C53-42CD-9A8B-9E74499C828F}" type="presParOf" srcId="{ED73E0D3-2CB6-4A95-89D1-023CB4F824FF}" destId="{0EF84A5A-7FB4-41DB-8802-28E114659290}" srcOrd="7" destOrd="0" presId="urn:microsoft.com/office/officeart/2005/8/layout/vList5"/>
    <dgm:cxn modelId="{1947E8E0-1E87-4467-8856-FD0AF84F3097}" type="presParOf" srcId="{ED73E0D3-2CB6-4A95-89D1-023CB4F824FF}" destId="{AC400FE7-2C83-44D0-A738-D644F2538818}" srcOrd="8" destOrd="0" presId="urn:microsoft.com/office/officeart/2005/8/layout/vList5"/>
    <dgm:cxn modelId="{9E0A4152-105C-49A5-8459-4458ABBFDBE9}" type="presParOf" srcId="{AC400FE7-2C83-44D0-A738-D644F2538818}" destId="{470CA118-5D10-47D8-9003-B5C044BB7B3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45BFF-CA84-4DE2-8CD0-A1440ED68399}" type="doc">
      <dgm:prSet loTypeId="urn:microsoft.com/office/officeart/2005/8/layout/default" loCatId="list" qsTypeId="urn:microsoft.com/office/officeart/2005/8/quickstyle/3d2" qsCatId="3D" csTypeId="urn:microsoft.com/office/officeart/2005/8/colors/colorful2" csCatId="colorful"/>
      <dgm:spPr/>
      <dgm:t>
        <a:bodyPr/>
        <a:lstStyle/>
        <a:p>
          <a:endParaRPr lang="en-IN"/>
        </a:p>
      </dgm:t>
    </dgm:pt>
    <dgm:pt modelId="{47BBA400-1A05-41C5-A483-06A8E4BBB10A}">
      <dgm:prSet/>
      <dgm:spPr/>
      <dgm:t>
        <a:bodyPr/>
        <a:lstStyle/>
        <a:p>
          <a:pPr rtl="0"/>
          <a:r>
            <a:rPr lang="en-IN" b="1" dirty="0" smtClean="0"/>
            <a:t>Cellular elements</a:t>
          </a:r>
          <a:endParaRPr lang="en-IN" dirty="0"/>
        </a:p>
      </dgm:t>
    </dgm:pt>
    <dgm:pt modelId="{AB4ADC4B-3888-4BCD-9743-FF00CD78CABF}" type="parTrans" cxnId="{520F13EF-F19A-42FE-BDB3-DB82FD4B3D91}">
      <dgm:prSet/>
      <dgm:spPr/>
      <dgm:t>
        <a:bodyPr/>
        <a:lstStyle/>
        <a:p>
          <a:endParaRPr lang="en-IN"/>
        </a:p>
      </dgm:t>
    </dgm:pt>
    <dgm:pt modelId="{2C04C47A-7C8D-4CF9-A17E-BD92924887F0}" type="sibTrans" cxnId="{520F13EF-F19A-42FE-BDB3-DB82FD4B3D91}">
      <dgm:prSet/>
      <dgm:spPr/>
      <dgm:t>
        <a:bodyPr/>
        <a:lstStyle/>
        <a:p>
          <a:endParaRPr lang="en-IN"/>
        </a:p>
      </dgm:t>
    </dgm:pt>
    <dgm:pt modelId="{FCC47865-88D4-4453-8696-94D0616B42B9}">
      <dgm:prSet/>
      <dgm:spPr/>
      <dgm:t>
        <a:bodyPr/>
        <a:lstStyle/>
        <a:p>
          <a:pPr rtl="0"/>
          <a:r>
            <a:rPr lang="en-IN" b="1" dirty="0" smtClean="0"/>
            <a:t>Electrolytes</a:t>
          </a:r>
          <a:endParaRPr lang="en-IN" dirty="0"/>
        </a:p>
      </dgm:t>
    </dgm:pt>
    <dgm:pt modelId="{6B6A8DEF-C5DB-4609-847B-3FBAED7A531B}" type="parTrans" cxnId="{70EBCCF7-536C-4D95-BCE8-47B6B800EFA0}">
      <dgm:prSet/>
      <dgm:spPr/>
      <dgm:t>
        <a:bodyPr/>
        <a:lstStyle/>
        <a:p>
          <a:endParaRPr lang="en-IN"/>
        </a:p>
      </dgm:t>
    </dgm:pt>
    <dgm:pt modelId="{A3D5830A-E63C-47FF-97A2-67BA1EA180D8}" type="sibTrans" cxnId="{70EBCCF7-536C-4D95-BCE8-47B6B800EFA0}">
      <dgm:prSet/>
      <dgm:spPr/>
      <dgm:t>
        <a:bodyPr/>
        <a:lstStyle/>
        <a:p>
          <a:endParaRPr lang="en-IN"/>
        </a:p>
      </dgm:t>
    </dgm:pt>
    <dgm:pt modelId="{D33DF75A-3170-4638-9DFF-CE0FABF452CF}">
      <dgm:prSet/>
      <dgm:spPr/>
      <dgm:t>
        <a:bodyPr/>
        <a:lstStyle/>
        <a:p>
          <a:pPr rtl="0"/>
          <a:r>
            <a:rPr lang="en-IN" b="1" dirty="0" smtClean="0"/>
            <a:t>Organic compounds</a:t>
          </a:r>
          <a:endParaRPr lang="en-IN" dirty="0"/>
        </a:p>
      </dgm:t>
    </dgm:pt>
    <dgm:pt modelId="{0DB10264-0AAB-4D91-A1E0-9025F92D10B6}" type="parTrans" cxnId="{35B99DBE-5029-4377-B983-8952C5B21D89}">
      <dgm:prSet/>
      <dgm:spPr/>
      <dgm:t>
        <a:bodyPr/>
        <a:lstStyle/>
        <a:p>
          <a:endParaRPr lang="en-IN"/>
        </a:p>
      </dgm:t>
    </dgm:pt>
    <dgm:pt modelId="{8B026AA7-F2F9-44A6-82EC-C082262FD324}" type="sibTrans" cxnId="{35B99DBE-5029-4377-B983-8952C5B21D89}">
      <dgm:prSet/>
      <dgm:spPr/>
      <dgm:t>
        <a:bodyPr/>
        <a:lstStyle/>
        <a:p>
          <a:endParaRPr lang="en-IN"/>
        </a:p>
      </dgm:t>
    </dgm:pt>
    <dgm:pt modelId="{E77B45A8-B899-4104-A908-71B2EE31B68F}">
      <dgm:prSet/>
      <dgm:spPr/>
      <dgm:t>
        <a:bodyPr/>
        <a:lstStyle/>
        <a:p>
          <a:pPr rtl="0"/>
          <a:r>
            <a:rPr lang="en-IN" b="1" dirty="0" smtClean="0"/>
            <a:t>Metabolic and bacterial products</a:t>
          </a:r>
          <a:endParaRPr lang="en-IN" dirty="0"/>
        </a:p>
      </dgm:t>
    </dgm:pt>
    <dgm:pt modelId="{037D5F99-DEC8-4741-B1C3-DF9D273C569F}" type="parTrans" cxnId="{E401EE5F-E39F-49D4-A587-423673D169CA}">
      <dgm:prSet/>
      <dgm:spPr/>
      <dgm:t>
        <a:bodyPr/>
        <a:lstStyle/>
        <a:p>
          <a:endParaRPr lang="en-IN"/>
        </a:p>
      </dgm:t>
    </dgm:pt>
    <dgm:pt modelId="{53230B38-8F14-4D97-AAEA-7490F5C6C548}" type="sibTrans" cxnId="{E401EE5F-E39F-49D4-A587-423673D169CA}">
      <dgm:prSet/>
      <dgm:spPr/>
      <dgm:t>
        <a:bodyPr/>
        <a:lstStyle/>
        <a:p>
          <a:endParaRPr lang="en-IN"/>
        </a:p>
      </dgm:t>
    </dgm:pt>
    <dgm:pt modelId="{C53C8AA1-0F58-4F37-B953-F0E36A99675B}">
      <dgm:prSet/>
      <dgm:spPr/>
      <dgm:t>
        <a:bodyPr/>
        <a:lstStyle/>
        <a:p>
          <a:pPr rtl="0"/>
          <a:r>
            <a:rPr lang="en-IN" b="1" dirty="0" smtClean="0"/>
            <a:t>Enzymes and enzyme inhibitors</a:t>
          </a:r>
          <a:endParaRPr lang="en-IN" b="1" dirty="0"/>
        </a:p>
      </dgm:t>
    </dgm:pt>
    <dgm:pt modelId="{675AD9D9-4457-4F1E-A919-78A46089BBCF}" type="parTrans" cxnId="{45B6EF33-3A45-4C64-AF29-AC5CACF792A7}">
      <dgm:prSet/>
      <dgm:spPr/>
      <dgm:t>
        <a:bodyPr/>
        <a:lstStyle/>
        <a:p>
          <a:endParaRPr lang="en-IN"/>
        </a:p>
      </dgm:t>
    </dgm:pt>
    <dgm:pt modelId="{685FE80C-331C-4CB1-90D8-EC11ABE1096D}" type="sibTrans" cxnId="{45B6EF33-3A45-4C64-AF29-AC5CACF792A7}">
      <dgm:prSet/>
      <dgm:spPr/>
      <dgm:t>
        <a:bodyPr/>
        <a:lstStyle/>
        <a:p>
          <a:endParaRPr lang="en-IN"/>
        </a:p>
      </dgm:t>
    </dgm:pt>
    <dgm:pt modelId="{B41E8177-6363-42CB-895B-86D42942AE49}" type="pres">
      <dgm:prSet presAssocID="{F6245BFF-CA84-4DE2-8CD0-A1440ED68399}" presName="diagram" presStyleCnt="0">
        <dgm:presLayoutVars>
          <dgm:dir/>
          <dgm:resizeHandles val="exact"/>
        </dgm:presLayoutVars>
      </dgm:prSet>
      <dgm:spPr/>
      <dgm:t>
        <a:bodyPr/>
        <a:lstStyle/>
        <a:p>
          <a:endParaRPr lang="en-IN"/>
        </a:p>
      </dgm:t>
    </dgm:pt>
    <dgm:pt modelId="{54477B89-4D7E-41AC-9E50-A20AE150C050}" type="pres">
      <dgm:prSet presAssocID="{47BBA400-1A05-41C5-A483-06A8E4BBB10A}" presName="node" presStyleLbl="node1" presStyleIdx="0" presStyleCnt="5">
        <dgm:presLayoutVars>
          <dgm:bulletEnabled val="1"/>
        </dgm:presLayoutVars>
      </dgm:prSet>
      <dgm:spPr/>
      <dgm:t>
        <a:bodyPr/>
        <a:lstStyle/>
        <a:p>
          <a:endParaRPr lang="en-IN"/>
        </a:p>
      </dgm:t>
    </dgm:pt>
    <dgm:pt modelId="{B2036EE6-4D67-48AB-B29D-4A1076DC7812}" type="pres">
      <dgm:prSet presAssocID="{2C04C47A-7C8D-4CF9-A17E-BD92924887F0}" presName="sibTrans" presStyleCnt="0"/>
      <dgm:spPr/>
    </dgm:pt>
    <dgm:pt modelId="{410BEF88-AD0B-49CB-9519-6C6669100256}" type="pres">
      <dgm:prSet presAssocID="{FCC47865-88D4-4453-8696-94D0616B42B9}" presName="node" presStyleLbl="node1" presStyleIdx="1" presStyleCnt="5">
        <dgm:presLayoutVars>
          <dgm:bulletEnabled val="1"/>
        </dgm:presLayoutVars>
      </dgm:prSet>
      <dgm:spPr/>
      <dgm:t>
        <a:bodyPr/>
        <a:lstStyle/>
        <a:p>
          <a:endParaRPr lang="en-IN"/>
        </a:p>
      </dgm:t>
    </dgm:pt>
    <dgm:pt modelId="{CE0121F6-9873-464D-AA57-6E34FEF26E7A}" type="pres">
      <dgm:prSet presAssocID="{A3D5830A-E63C-47FF-97A2-67BA1EA180D8}" presName="sibTrans" presStyleCnt="0"/>
      <dgm:spPr/>
    </dgm:pt>
    <dgm:pt modelId="{B266FF6D-4165-4357-9E60-58991F67B3D9}" type="pres">
      <dgm:prSet presAssocID="{D33DF75A-3170-4638-9DFF-CE0FABF452CF}" presName="node" presStyleLbl="node1" presStyleIdx="2" presStyleCnt="5">
        <dgm:presLayoutVars>
          <dgm:bulletEnabled val="1"/>
        </dgm:presLayoutVars>
      </dgm:prSet>
      <dgm:spPr/>
      <dgm:t>
        <a:bodyPr/>
        <a:lstStyle/>
        <a:p>
          <a:endParaRPr lang="en-IN"/>
        </a:p>
      </dgm:t>
    </dgm:pt>
    <dgm:pt modelId="{A29C04C5-A24E-4446-ADEC-93A6382E2A65}" type="pres">
      <dgm:prSet presAssocID="{8B026AA7-F2F9-44A6-82EC-C082262FD324}" presName="sibTrans" presStyleCnt="0"/>
      <dgm:spPr/>
    </dgm:pt>
    <dgm:pt modelId="{AC956B5F-C038-491A-9B7C-C7AAACDA1C3A}" type="pres">
      <dgm:prSet presAssocID="{E77B45A8-B899-4104-A908-71B2EE31B68F}" presName="node" presStyleLbl="node1" presStyleIdx="3" presStyleCnt="5">
        <dgm:presLayoutVars>
          <dgm:bulletEnabled val="1"/>
        </dgm:presLayoutVars>
      </dgm:prSet>
      <dgm:spPr/>
      <dgm:t>
        <a:bodyPr/>
        <a:lstStyle/>
        <a:p>
          <a:endParaRPr lang="en-IN"/>
        </a:p>
      </dgm:t>
    </dgm:pt>
    <dgm:pt modelId="{7ACD6A8F-C769-4AB5-9E10-34F25835E20F}" type="pres">
      <dgm:prSet presAssocID="{53230B38-8F14-4D97-AAEA-7490F5C6C548}" presName="sibTrans" presStyleCnt="0"/>
      <dgm:spPr/>
    </dgm:pt>
    <dgm:pt modelId="{C5EDCE35-7ADF-4FC2-90C9-606BC8899AB6}" type="pres">
      <dgm:prSet presAssocID="{C53C8AA1-0F58-4F37-B953-F0E36A99675B}" presName="node" presStyleLbl="node1" presStyleIdx="4" presStyleCnt="5">
        <dgm:presLayoutVars>
          <dgm:bulletEnabled val="1"/>
        </dgm:presLayoutVars>
      </dgm:prSet>
      <dgm:spPr/>
      <dgm:t>
        <a:bodyPr/>
        <a:lstStyle/>
        <a:p>
          <a:endParaRPr lang="en-IN"/>
        </a:p>
      </dgm:t>
    </dgm:pt>
  </dgm:ptLst>
  <dgm:cxnLst>
    <dgm:cxn modelId="{520F13EF-F19A-42FE-BDB3-DB82FD4B3D91}" srcId="{F6245BFF-CA84-4DE2-8CD0-A1440ED68399}" destId="{47BBA400-1A05-41C5-A483-06A8E4BBB10A}" srcOrd="0" destOrd="0" parTransId="{AB4ADC4B-3888-4BCD-9743-FF00CD78CABF}" sibTransId="{2C04C47A-7C8D-4CF9-A17E-BD92924887F0}"/>
    <dgm:cxn modelId="{E401EE5F-E39F-49D4-A587-423673D169CA}" srcId="{F6245BFF-CA84-4DE2-8CD0-A1440ED68399}" destId="{E77B45A8-B899-4104-A908-71B2EE31B68F}" srcOrd="3" destOrd="0" parTransId="{037D5F99-DEC8-4741-B1C3-DF9D273C569F}" sibTransId="{53230B38-8F14-4D97-AAEA-7490F5C6C548}"/>
    <dgm:cxn modelId="{C4D5B771-D1A2-4156-A554-F4106AB94C0C}" type="presOf" srcId="{FCC47865-88D4-4453-8696-94D0616B42B9}" destId="{410BEF88-AD0B-49CB-9519-6C6669100256}" srcOrd="0" destOrd="0" presId="urn:microsoft.com/office/officeart/2005/8/layout/default"/>
    <dgm:cxn modelId="{5FC9BDD9-9BAA-4496-A20B-71192EF622BD}" type="presOf" srcId="{D33DF75A-3170-4638-9DFF-CE0FABF452CF}" destId="{B266FF6D-4165-4357-9E60-58991F67B3D9}" srcOrd="0" destOrd="0" presId="urn:microsoft.com/office/officeart/2005/8/layout/default"/>
    <dgm:cxn modelId="{35B99DBE-5029-4377-B983-8952C5B21D89}" srcId="{F6245BFF-CA84-4DE2-8CD0-A1440ED68399}" destId="{D33DF75A-3170-4638-9DFF-CE0FABF452CF}" srcOrd="2" destOrd="0" parTransId="{0DB10264-0AAB-4D91-A1E0-9025F92D10B6}" sibTransId="{8B026AA7-F2F9-44A6-82EC-C082262FD324}"/>
    <dgm:cxn modelId="{496A074D-B8A3-47CE-B25B-567FB03342D5}" type="presOf" srcId="{C53C8AA1-0F58-4F37-B953-F0E36A99675B}" destId="{C5EDCE35-7ADF-4FC2-90C9-606BC8899AB6}" srcOrd="0" destOrd="0" presId="urn:microsoft.com/office/officeart/2005/8/layout/default"/>
    <dgm:cxn modelId="{36B9CADA-A977-427E-AFD0-262A6ABE0721}" type="presOf" srcId="{F6245BFF-CA84-4DE2-8CD0-A1440ED68399}" destId="{B41E8177-6363-42CB-895B-86D42942AE49}" srcOrd="0" destOrd="0" presId="urn:microsoft.com/office/officeart/2005/8/layout/default"/>
    <dgm:cxn modelId="{45B6EF33-3A45-4C64-AF29-AC5CACF792A7}" srcId="{F6245BFF-CA84-4DE2-8CD0-A1440ED68399}" destId="{C53C8AA1-0F58-4F37-B953-F0E36A99675B}" srcOrd="4" destOrd="0" parTransId="{675AD9D9-4457-4F1E-A919-78A46089BBCF}" sibTransId="{685FE80C-331C-4CB1-90D8-EC11ABE1096D}"/>
    <dgm:cxn modelId="{C5B6D1E5-8BB6-4C75-BA38-EB1BA480D5AF}" type="presOf" srcId="{47BBA400-1A05-41C5-A483-06A8E4BBB10A}" destId="{54477B89-4D7E-41AC-9E50-A20AE150C050}" srcOrd="0" destOrd="0" presId="urn:microsoft.com/office/officeart/2005/8/layout/default"/>
    <dgm:cxn modelId="{70EBCCF7-536C-4D95-BCE8-47B6B800EFA0}" srcId="{F6245BFF-CA84-4DE2-8CD0-A1440ED68399}" destId="{FCC47865-88D4-4453-8696-94D0616B42B9}" srcOrd="1" destOrd="0" parTransId="{6B6A8DEF-C5DB-4609-847B-3FBAED7A531B}" sibTransId="{A3D5830A-E63C-47FF-97A2-67BA1EA180D8}"/>
    <dgm:cxn modelId="{571411B1-7867-4A7C-9865-831C9664B252}" type="presOf" srcId="{E77B45A8-B899-4104-A908-71B2EE31B68F}" destId="{AC956B5F-C038-491A-9B7C-C7AAACDA1C3A}" srcOrd="0" destOrd="0" presId="urn:microsoft.com/office/officeart/2005/8/layout/default"/>
    <dgm:cxn modelId="{62D8F0D6-383C-4C29-A967-E21852DAC61D}" type="presParOf" srcId="{B41E8177-6363-42CB-895B-86D42942AE49}" destId="{54477B89-4D7E-41AC-9E50-A20AE150C050}" srcOrd="0" destOrd="0" presId="urn:microsoft.com/office/officeart/2005/8/layout/default"/>
    <dgm:cxn modelId="{AF4EF293-D1DA-41B2-B6A7-3C6D6CB50972}" type="presParOf" srcId="{B41E8177-6363-42CB-895B-86D42942AE49}" destId="{B2036EE6-4D67-48AB-B29D-4A1076DC7812}" srcOrd="1" destOrd="0" presId="urn:microsoft.com/office/officeart/2005/8/layout/default"/>
    <dgm:cxn modelId="{AC85068F-9E42-467A-956F-E500B1F55750}" type="presParOf" srcId="{B41E8177-6363-42CB-895B-86D42942AE49}" destId="{410BEF88-AD0B-49CB-9519-6C6669100256}" srcOrd="2" destOrd="0" presId="urn:microsoft.com/office/officeart/2005/8/layout/default"/>
    <dgm:cxn modelId="{FBBF061F-F698-4AA0-9273-94D333DF3589}" type="presParOf" srcId="{B41E8177-6363-42CB-895B-86D42942AE49}" destId="{CE0121F6-9873-464D-AA57-6E34FEF26E7A}" srcOrd="3" destOrd="0" presId="urn:microsoft.com/office/officeart/2005/8/layout/default"/>
    <dgm:cxn modelId="{24D112E4-4BAD-4325-8387-6411D75DC9CD}" type="presParOf" srcId="{B41E8177-6363-42CB-895B-86D42942AE49}" destId="{B266FF6D-4165-4357-9E60-58991F67B3D9}" srcOrd="4" destOrd="0" presId="urn:microsoft.com/office/officeart/2005/8/layout/default"/>
    <dgm:cxn modelId="{0C9475CF-AD2D-40AE-9023-6A7004D3CD5D}" type="presParOf" srcId="{B41E8177-6363-42CB-895B-86D42942AE49}" destId="{A29C04C5-A24E-4446-ADEC-93A6382E2A65}" srcOrd="5" destOrd="0" presId="urn:microsoft.com/office/officeart/2005/8/layout/default"/>
    <dgm:cxn modelId="{94A1AC43-A0AE-4C0B-B2C7-BAF87E71FCDA}" type="presParOf" srcId="{B41E8177-6363-42CB-895B-86D42942AE49}" destId="{AC956B5F-C038-491A-9B7C-C7AAACDA1C3A}" srcOrd="6" destOrd="0" presId="urn:microsoft.com/office/officeart/2005/8/layout/default"/>
    <dgm:cxn modelId="{CAAC3E3F-DFDD-463F-A60C-75ABC5B5F4BC}" type="presParOf" srcId="{B41E8177-6363-42CB-895B-86D42942AE49}" destId="{7ACD6A8F-C769-4AB5-9E10-34F25835E20F}" srcOrd="7" destOrd="0" presId="urn:microsoft.com/office/officeart/2005/8/layout/default"/>
    <dgm:cxn modelId="{115ED8E0-D7ED-4CBC-9722-E7BB4BC0441E}" type="presParOf" srcId="{B41E8177-6363-42CB-895B-86D42942AE49}" destId="{C5EDCE35-7ADF-4FC2-90C9-606BC8899AB6}"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CA53A-3846-4568-9D9C-58506F711643}" type="doc">
      <dgm:prSet loTypeId="urn:microsoft.com/office/officeart/2005/8/layout/lProcess3" loCatId="process" qsTypeId="urn:microsoft.com/office/officeart/2005/8/quickstyle/3d1" qsCatId="3D" csTypeId="urn:microsoft.com/office/officeart/2005/8/colors/colorful2" csCatId="colorful"/>
      <dgm:spPr/>
      <dgm:t>
        <a:bodyPr/>
        <a:lstStyle/>
        <a:p>
          <a:endParaRPr lang="en-IN"/>
        </a:p>
      </dgm:t>
    </dgm:pt>
    <dgm:pt modelId="{78E07E11-3490-42F4-A9E1-1F89DFE996C1}">
      <dgm:prSet/>
      <dgm:spPr/>
      <dgm:t>
        <a:bodyPr/>
        <a:lstStyle/>
        <a:p>
          <a:pPr rtl="0"/>
          <a:r>
            <a:rPr lang="en-IN" b="1" dirty="0" smtClean="0"/>
            <a:t>PERIOCHECK</a:t>
          </a:r>
          <a:endParaRPr lang="en-IN" dirty="0"/>
        </a:p>
      </dgm:t>
    </dgm:pt>
    <dgm:pt modelId="{7F2C9C7D-431E-4D3E-A6F2-033194B1632B}" type="parTrans" cxnId="{CDA5C415-07F8-487B-917B-82158036EC81}">
      <dgm:prSet/>
      <dgm:spPr/>
      <dgm:t>
        <a:bodyPr/>
        <a:lstStyle/>
        <a:p>
          <a:endParaRPr lang="en-IN"/>
        </a:p>
      </dgm:t>
    </dgm:pt>
    <dgm:pt modelId="{BC4DD681-56A9-4E45-AA8E-8C2429C79F4E}" type="sibTrans" cxnId="{CDA5C415-07F8-487B-917B-82158036EC81}">
      <dgm:prSet/>
      <dgm:spPr/>
      <dgm:t>
        <a:bodyPr/>
        <a:lstStyle/>
        <a:p>
          <a:endParaRPr lang="en-IN"/>
        </a:p>
      </dgm:t>
    </dgm:pt>
    <dgm:pt modelId="{6899B7F0-AC22-46BA-B3A3-1A79247D227E}">
      <dgm:prSet/>
      <dgm:spPr/>
      <dgm:t>
        <a:bodyPr/>
        <a:lstStyle/>
        <a:p>
          <a:pPr rtl="0"/>
          <a:r>
            <a:rPr lang="en-IN" b="1" dirty="0" smtClean="0"/>
            <a:t>Detects </a:t>
          </a:r>
          <a:r>
            <a:rPr lang="en-IN" b="1" dirty="0" err="1" smtClean="0"/>
            <a:t>collagenase</a:t>
          </a:r>
          <a:endParaRPr lang="en-IN" b="1" dirty="0"/>
        </a:p>
      </dgm:t>
    </dgm:pt>
    <dgm:pt modelId="{5D71AE01-758A-4E61-B69A-764CD311FB74}" type="parTrans" cxnId="{4D0FF378-B324-4F6B-BB42-0BD2C1CBA773}">
      <dgm:prSet/>
      <dgm:spPr/>
      <dgm:t>
        <a:bodyPr/>
        <a:lstStyle/>
        <a:p>
          <a:endParaRPr lang="en-IN"/>
        </a:p>
      </dgm:t>
    </dgm:pt>
    <dgm:pt modelId="{791F03C6-9A2C-42B8-9FD5-12CAEC276982}" type="sibTrans" cxnId="{4D0FF378-B324-4F6B-BB42-0BD2C1CBA773}">
      <dgm:prSet/>
      <dgm:spPr/>
      <dgm:t>
        <a:bodyPr/>
        <a:lstStyle/>
        <a:p>
          <a:endParaRPr lang="en-IN"/>
        </a:p>
      </dgm:t>
    </dgm:pt>
    <dgm:pt modelId="{AC585D30-6AE9-4E36-BB9A-A4CA9742339A}">
      <dgm:prSet/>
      <dgm:spPr/>
      <dgm:t>
        <a:bodyPr/>
        <a:lstStyle/>
        <a:p>
          <a:pPr rtl="0"/>
          <a:r>
            <a:rPr lang="en-IN" b="1" dirty="0" smtClean="0"/>
            <a:t>PROGNOSTIK</a:t>
          </a:r>
          <a:endParaRPr lang="en-IN" dirty="0"/>
        </a:p>
      </dgm:t>
    </dgm:pt>
    <dgm:pt modelId="{C484BB9F-52AC-4F6B-A6AC-E12312D6FAF4}" type="parTrans" cxnId="{39EAC2F2-3CD0-4906-8B46-2149D60B2B27}">
      <dgm:prSet/>
      <dgm:spPr/>
      <dgm:t>
        <a:bodyPr/>
        <a:lstStyle/>
        <a:p>
          <a:endParaRPr lang="en-IN"/>
        </a:p>
      </dgm:t>
    </dgm:pt>
    <dgm:pt modelId="{E43F8DC1-D79E-41BB-8198-347997321B22}" type="sibTrans" cxnId="{39EAC2F2-3CD0-4906-8B46-2149D60B2B27}">
      <dgm:prSet/>
      <dgm:spPr/>
      <dgm:t>
        <a:bodyPr/>
        <a:lstStyle/>
        <a:p>
          <a:endParaRPr lang="en-IN"/>
        </a:p>
      </dgm:t>
    </dgm:pt>
    <dgm:pt modelId="{86F2E6A9-F7B6-445E-A276-BA4976F58E4B}">
      <dgm:prSet/>
      <dgm:spPr/>
      <dgm:t>
        <a:bodyPr/>
        <a:lstStyle/>
        <a:p>
          <a:pPr rtl="0"/>
          <a:r>
            <a:rPr lang="en-IN" b="1" dirty="0" smtClean="0"/>
            <a:t>Detects </a:t>
          </a:r>
          <a:r>
            <a:rPr lang="en-IN" b="1" dirty="0" err="1" smtClean="0"/>
            <a:t>elastase</a:t>
          </a:r>
          <a:endParaRPr lang="en-IN" b="1" dirty="0"/>
        </a:p>
      </dgm:t>
    </dgm:pt>
    <dgm:pt modelId="{F06D7635-4E94-4A3F-8E55-A659D978F0E5}" type="parTrans" cxnId="{783E0159-F552-4411-9A02-AD220ED5FBD1}">
      <dgm:prSet/>
      <dgm:spPr/>
      <dgm:t>
        <a:bodyPr/>
        <a:lstStyle/>
        <a:p>
          <a:endParaRPr lang="en-IN"/>
        </a:p>
      </dgm:t>
    </dgm:pt>
    <dgm:pt modelId="{2C8BDB07-4E59-4D19-8ADA-BA415258118B}" type="sibTrans" cxnId="{783E0159-F552-4411-9A02-AD220ED5FBD1}">
      <dgm:prSet/>
      <dgm:spPr/>
      <dgm:t>
        <a:bodyPr/>
        <a:lstStyle/>
        <a:p>
          <a:endParaRPr lang="en-IN"/>
        </a:p>
      </dgm:t>
    </dgm:pt>
    <dgm:pt modelId="{8CC08C73-CDCC-4AFA-BD8B-9C877A378EF6}">
      <dgm:prSet/>
      <dgm:spPr/>
      <dgm:t>
        <a:bodyPr/>
        <a:lstStyle/>
        <a:p>
          <a:pPr rtl="0"/>
          <a:r>
            <a:rPr lang="en-IN" b="1" dirty="0" smtClean="0"/>
            <a:t>PERIOGARD </a:t>
          </a:r>
          <a:endParaRPr lang="en-IN" b="1" dirty="0"/>
        </a:p>
      </dgm:t>
    </dgm:pt>
    <dgm:pt modelId="{F27ECAC8-10BD-4EB3-A269-54D791E6E3EA}" type="parTrans" cxnId="{0752164D-5535-4AD4-B9C7-5B56A773EE33}">
      <dgm:prSet/>
      <dgm:spPr/>
      <dgm:t>
        <a:bodyPr/>
        <a:lstStyle/>
        <a:p>
          <a:endParaRPr lang="en-IN"/>
        </a:p>
      </dgm:t>
    </dgm:pt>
    <dgm:pt modelId="{DB13D549-A2AC-4983-AAEC-2D36D83427DF}" type="sibTrans" cxnId="{0752164D-5535-4AD4-B9C7-5B56A773EE33}">
      <dgm:prSet/>
      <dgm:spPr/>
      <dgm:t>
        <a:bodyPr/>
        <a:lstStyle/>
        <a:p>
          <a:endParaRPr lang="en-IN"/>
        </a:p>
      </dgm:t>
    </dgm:pt>
    <dgm:pt modelId="{07B368FB-095E-4785-959E-B93C74F990D4}">
      <dgm:prSet/>
      <dgm:spPr/>
      <dgm:t>
        <a:bodyPr/>
        <a:lstStyle/>
        <a:p>
          <a:pPr rtl="0"/>
          <a:r>
            <a:rPr lang="en-IN" b="1" dirty="0" smtClean="0"/>
            <a:t>To detect AST</a:t>
          </a:r>
          <a:endParaRPr lang="en-IN" dirty="0"/>
        </a:p>
      </dgm:t>
    </dgm:pt>
    <dgm:pt modelId="{24D63B9F-8FC0-444C-8E0B-0ECFD2891185}" type="parTrans" cxnId="{DAF57C43-0D00-4D8F-99C6-B6F6D2C6863E}">
      <dgm:prSet/>
      <dgm:spPr/>
      <dgm:t>
        <a:bodyPr/>
        <a:lstStyle/>
        <a:p>
          <a:endParaRPr lang="en-IN"/>
        </a:p>
      </dgm:t>
    </dgm:pt>
    <dgm:pt modelId="{660435D0-1A77-44A2-B0F9-43F7856AB40E}" type="sibTrans" cxnId="{DAF57C43-0D00-4D8F-99C6-B6F6D2C6863E}">
      <dgm:prSet/>
      <dgm:spPr/>
      <dgm:t>
        <a:bodyPr/>
        <a:lstStyle/>
        <a:p>
          <a:endParaRPr lang="en-IN"/>
        </a:p>
      </dgm:t>
    </dgm:pt>
    <dgm:pt modelId="{2E2C30E6-DD09-42A9-8AC3-BA9C1CB31312}" type="pres">
      <dgm:prSet presAssocID="{AA5CA53A-3846-4568-9D9C-58506F711643}" presName="Name0" presStyleCnt="0">
        <dgm:presLayoutVars>
          <dgm:chPref val="3"/>
          <dgm:dir/>
          <dgm:animLvl val="lvl"/>
          <dgm:resizeHandles/>
        </dgm:presLayoutVars>
      </dgm:prSet>
      <dgm:spPr/>
      <dgm:t>
        <a:bodyPr/>
        <a:lstStyle/>
        <a:p>
          <a:endParaRPr lang="en-IN"/>
        </a:p>
      </dgm:t>
    </dgm:pt>
    <dgm:pt modelId="{105A744B-CF1C-42A4-8CD8-51A38DDDC2B1}" type="pres">
      <dgm:prSet presAssocID="{78E07E11-3490-42F4-A9E1-1F89DFE996C1}" presName="horFlow" presStyleCnt="0"/>
      <dgm:spPr/>
    </dgm:pt>
    <dgm:pt modelId="{F62C2678-AD77-412A-A299-4A565EDA6736}" type="pres">
      <dgm:prSet presAssocID="{78E07E11-3490-42F4-A9E1-1F89DFE996C1}" presName="bigChev" presStyleLbl="node1" presStyleIdx="0" presStyleCnt="3"/>
      <dgm:spPr/>
      <dgm:t>
        <a:bodyPr/>
        <a:lstStyle/>
        <a:p>
          <a:endParaRPr lang="en-IN"/>
        </a:p>
      </dgm:t>
    </dgm:pt>
    <dgm:pt modelId="{DA05846C-D16F-40B2-AA24-5369151C6218}" type="pres">
      <dgm:prSet presAssocID="{5D71AE01-758A-4E61-B69A-764CD311FB74}" presName="parTrans" presStyleCnt="0"/>
      <dgm:spPr/>
    </dgm:pt>
    <dgm:pt modelId="{B0B71E84-5ECF-41F8-81EE-F888D5779CE9}" type="pres">
      <dgm:prSet presAssocID="{6899B7F0-AC22-46BA-B3A3-1A79247D227E}" presName="node" presStyleLbl="alignAccFollowNode1" presStyleIdx="0" presStyleCnt="3">
        <dgm:presLayoutVars>
          <dgm:bulletEnabled val="1"/>
        </dgm:presLayoutVars>
      </dgm:prSet>
      <dgm:spPr/>
      <dgm:t>
        <a:bodyPr/>
        <a:lstStyle/>
        <a:p>
          <a:endParaRPr lang="en-IN"/>
        </a:p>
      </dgm:t>
    </dgm:pt>
    <dgm:pt modelId="{7B29697B-D07B-4352-99B1-AF72B15A4067}" type="pres">
      <dgm:prSet presAssocID="{78E07E11-3490-42F4-A9E1-1F89DFE996C1}" presName="vSp" presStyleCnt="0"/>
      <dgm:spPr/>
    </dgm:pt>
    <dgm:pt modelId="{BFBCE939-E350-4BF4-866B-64B6E7E84EB3}" type="pres">
      <dgm:prSet presAssocID="{AC585D30-6AE9-4E36-BB9A-A4CA9742339A}" presName="horFlow" presStyleCnt="0"/>
      <dgm:spPr/>
    </dgm:pt>
    <dgm:pt modelId="{13061C8E-C6A9-41D1-9A19-B07FFFDFF6C3}" type="pres">
      <dgm:prSet presAssocID="{AC585D30-6AE9-4E36-BB9A-A4CA9742339A}" presName="bigChev" presStyleLbl="node1" presStyleIdx="1" presStyleCnt="3"/>
      <dgm:spPr/>
      <dgm:t>
        <a:bodyPr/>
        <a:lstStyle/>
        <a:p>
          <a:endParaRPr lang="en-IN"/>
        </a:p>
      </dgm:t>
    </dgm:pt>
    <dgm:pt modelId="{C3E726D3-2190-4A41-99B6-FA4686E057D0}" type="pres">
      <dgm:prSet presAssocID="{F06D7635-4E94-4A3F-8E55-A659D978F0E5}" presName="parTrans" presStyleCnt="0"/>
      <dgm:spPr/>
    </dgm:pt>
    <dgm:pt modelId="{56D84FD1-5894-4CA4-B634-D4D2FB69B5FC}" type="pres">
      <dgm:prSet presAssocID="{86F2E6A9-F7B6-445E-A276-BA4976F58E4B}" presName="node" presStyleLbl="alignAccFollowNode1" presStyleIdx="1" presStyleCnt="3">
        <dgm:presLayoutVars>
          <dgm:bulletEnabled val="1"/>
        </dgm:presLayoutVars>
      </dgm:prSet>
      <dgm:spPr/>
      <dgm:t>
        <a:bodyPr/>
        <a:lstStyle/>
        <a:p>
          <a:endParaRPr lang="en-IN"/>
        </a:p>
      </dgm:t>
    </dgm:pt>
    <dgm:pt modelId="{39865B7C-7305-4F6F-8BE1-A6B3FC0CDF06}" type="pres">
      <dgm:prSet presAssocID="{AC585D30-6AE9-4E36-BB9A-A4CA9742339A}" presName="vSp" presStyleCnt="0"/>
      <dgm:spPr/>
    </dgm:pt>
    <dgm:pt modelId="{FFBAB8B2-DA16-4987-99D7-58CA0C6206E0}" type="pres">
      <dgm:prSet presAssocID="{8CC08C73-CDCC-4AFA-BD8B-9C877A378EF6}" presName="horFlow" presStyleCnt="0"/>
      <dgm:spPr/>
    </dgm:pt>
    <dgm:pt modelId="{0505B6A1-0CF6-43A6-ABF4-125DB54E67B8}" type="pres">
      <dgm:prSet presAssocID="{8CC08C73-CDCC-4AFA-BD8B-9C877A378EF6}" presName="bigChev" presStyleLbl="node1" presStyleIdx="2" presStyleCnt="3"/>
      <dgm:spPr/>
      <dgm:t>
        <a:bodyPr/>
        <a:lstStyle/>
        <a:p>
          <a:endParaRPr lang="en-IN"/>
        </a:p>
      </dgm:t>
    </dgm:pt>
    <dgm:pt modelId="{AE0F9380-7554-45AA-8C33-805DC25BD5D3}" type="pres">
      <dgm:prSet presAssocID="{24D63B9F-8FC0-444C-8E0B-0ECFD2891185}" presName="parTrans" presStyleCnt="0"/>
      <dgm:spPr/>
    </dgm:pt>
    <dgm:pt modelId="{3CF6A3E5-C6DA-430E-A3FB-18023C64DAAE}" type="pres">
      <dgm:prSet presAssocID="{07B368FB-095E-4785-959E-B93C74F990D4}" presName="node" presStyleLbl="alignAccFollowNode1" presStyleIdx="2" presStyleCnt="3">
        <dgm:presLayoutVars>
          <dgm:bulletEnabled val="1"/>
        </dgm:presLayoutVars>
      </dgm:prSet>
      <dgm:spPr/>
      <dgm:t>
        <a:bodyPr/>
        <a:lstStyle/>
        <a:p>
          <a:endParaRPr lang="en-IN"/>
        </a:p>
      </dgm:t>
    </dgm:pt>
  </dgm:ptLst>
  <dgm:cxnLst>
    <dgm:cxn modelId="{39E5BAF0-F23F-4A9C-BE00-52AE2C8FC3E5}" type="presOf" srcId="{AA5CA53A-3846-4568-9D9C-58506F711643}" destId="{2E2C30E6-DD09-42A9-8AC3-BA9C1CB31312}" srcOrd="0" destOrd="0" presId="urn:microsoft.com/office/officeart/2005/8/layout/lProcess3"/>
    <dgm:cxn modelId="{39EAC2F2-3CD0-4906-8B46-2149D60B2B27}" srcId="{AA5CA53A-3846-4568-9D9C-58506F711643}" destId="{AC585D30-6AE9-4E36-BB9A-A4CA9742339A}" srcOrd="1" destOrd="0" parTransId="{C484BB9F-52AC-4F6B-A6AC-E12312D6FAF4}" sibTransId="{E43F8DC1-D79E-41BB-8198-347997321B22}"/>
    <dgm:cxn modelId="{B1F493FC-61DC-4033-8825-5D31DD3479BA}" type="presOf" srcId="{8CC08C73-CDCC-4AFA-BD8B-9C877A378EF6}" destId="{0505B6A1-0CF6-43A6-ABF4-125DB54E67B8}" srcOrd="0" destOrd="0" presId="urn:microsoft.com/office/officeart/2005/8/layout/lProcess3"/>
    <dgm:cxn modelId="{24423E5C-E38F-4EA8-974D-A6EDD0BC0D76}" type="presOf" srcId="{78E07E11-3490-42F4-A9E1-1F89DFE996C1}" destId="{F62C2678-AD77-412A-A299-4A565EDA6736}" srcOrd="0" destOrd="0" presId="urn:microsoft.com/office/officeart/2005/8/layout/lProcess3"/>
    <dgm:cxn modelId="{38862709-427C-424E-84A6-BBC6BCF0FC65}" type="presOf" srcId="{6899B7F0-AC22-46BA-B3A3-1A79247D227E}" destId="{B0B71E84-5ECF-41F8-81EE-F888D5779CE9}" srcOrd="0" destOrd="0" presId="urn:microsoft.com/office/officeart/2005/8/layout/lProcess3"/>
    <dgm:cxn modelId="{83C1C3A5-4197-4219-B1E6-41077EF37622}" type="presOf" srcId="{07B368FB-095E-4785-959E-B93C74F990D4}" destId="{3CF6A3E5-C6DA-430E-A3FB-18023C64DAAE}" srcOrd="0" destOrd="0" presId="urn:microsoft.com/office/officeart/2005/8/layout/lProcess3"/>
    <dgm:cxn modelId="{783E0159-F552-4411-9A02-AD220ED5FBD1}" srcId="{AC585D30-6AE9-4E36-BB9A-A4CA9742339A}" destId="{86F2E6A9-F7B6-445E-A276-BA4976F58E4B}" srcOrd="0" destOrd="0" parTransId="{F06D7635-4E94-4A3F-8E55-A659D978F0E5}" sibTransId="{2C8BDB07-4E59-4D19-8ADA-BA415258118B}"/>
    <dgm:cxn modelId="{DAF57C43-0D00-4D8F-99C6-B6F6D2C6863E}" srcId="{8CC08C73-CDCC-4AFA-BD8B-9C877A378EF6}" destId="{07B368FB-095E-4785-959E-B93C74F990D4}" srcOrd="0" destOrd="0" parTransId="{24D63B9F-8FC0-444C-8E0B-0ECFD2891185}" sibTransId="{660435D0-1A77-44A2-B0F9-43F7856AB40E}"/>
    <dgm:cxn modelId="{CCAAED16-D107-49F7-A0CC-096A92DCA71E}" type="presOf" srcId="{86F2E6A9-F7B6-445E-A276-BA4976F58E4B}" destId="{56D84FD1-5894-4CA4-B634-D4D2FB69B5FC}" srcOrd="0" destOrd="0" presId="urn:microsoft.com/office/officeart/2005/8/layout/lProcess3"/>
    <dgm:cxn modelId="{CDA5C415-07F8-487B-917B-82158036EC81}" srcId="{AA5CA53A-3846-4568-9D9C-58506F711643}" destId="{78E07E11-3490-42F4-A9E1-1F89DFE996C1}" srcOrd="0" destOrd="0" parTransId="{7F2C9C7D-431E-4D3E-A6F2-033194B1632B}" sibTransId="{BC4DD681-56A9-4E45-AA8E-8C2429C79F4E}"/>
    <dgm:cxn modelId="{4D0FF378-B324-4F6B-BB42-0BD2C1CBA773}" srcId="{78E07E11-3490-42F4-A9E1-1F89DFE996C1}" destId="{6899B7F0-AC22-46BA-B3A3-1A79247D227E}" srcOrd="0" destOrd="0" parTransId="{5D71AE01-758A-4E61-B69A-764CD311FB74}" sibTransId="{791F03C6-9A2C-42B8-9FD5-12CAEC276982}"/>
    <dgm:cxn modelId="{CA280F4D-8089-4235-BC14-AEAD52E96361}" type="presOf" srcId="{AC585D30-6AE9-4E36-BB9A-A4CA9742339A}" destId="{13061C8E-C6A9-41D1-9A19-B07FFFDFF6C3}" srcOrd="0" destOrd="0" presId="urn:microsoft.com/office/officeart/2005/8/layout/lProcess3"/>
    <dgm:cxn modelId="{0752164D-5535-4AD4-B9C7-5B56A773EE33}" srcId="{AA5CA53A-3846-4568-9D9C-58506F711643}" destId="{8CC08C73-CDCC-4AFA-BD8B-9C877A378EF6}" srcOrd="2" destOrd="0" parTransId="{F27ECAC8-10BD-4EB3-A269-54D791E6E3EA}" sibTransId="{DB13D549-A2AC-4983-AAEC-2D36D83427DF}"/>
    <dgm:cxn modelId="{2C59C06C-016C-4084-8061-2E9CC24D9ABC}" type="presParOf" srcId="{2E2C30E6-DD09-42A9-8AC3-BA9C1CB31312}" destId="{105A744B-CF1C-42A4-8CD8-51A38DDDC2B1}" srcOrd="0" destOrd="0" presId="urn:microsoft.com/office/officeart/2005/8/layout/lProcess3"/>
    <dgm:cxn modelId="{487B39B9-4980-4E02-8618-D426C162AE08}" type="presParOf" srcId="{105A744B-CF1C-42A4-8CD8-51A38DDDC2B1}" destId="{F62C2678-AD77-412A-A299-4A565EDA6736}" srcOrd="0" destOrd="0" presId="urn:microsoft.com/office/officeart/2005/8/layout/lProcess3"/>
    <dgm:cxn modelId="{9E5EF940-B0AE-4050-A607-359BB688A360}" type="presParOf" srcId="{105A744B-CF1C-42A4-8CD8-51A38DDDC2B1}" destId="{DA05846C-D16F-40B2-AA24-5369151C6218}" srcOrd="1" destOrd="0" presId="urn:microsoft.com/office/officeart/2005/8/layout/lProcess3"/>
    <dgm:cxn modelId="{E7AF0754-A0F6-4AA0-B7B2-FFD5C5643794}" type="presParOf" srcId="{105A744B-CF1C-42A4-8CD8-51A38DDDC2B1}" destId="{B0B71E84-5ECF-41F8-81EE-F888D5779CE9}" srcOrd="2" destOrd="0" presId="urn:microsoft.com/office/officeart/2005/8/layout/lProcess3"/>
    <dgm:cxn modelId="{19470A48-01B3-4025-942C-D08344119601}" type="presParOf" srcId="{2E2C30E6-DD09-42A9-8AC3-BA9C1CB31312}" destId="{7B29697B-D07B-4352-99B1-AF72B15A4067}" srcOrd="1" destOrd="0" presId="urn:microsoft.com/office/officeart/2005/8/layout/lProcess3"/>
    <dgm:cxn modelId="{B387C4CE-BEDF-4AB3-8C07-37F44D1D3358}" type="presParOf" srcId="{2E2C30E6-DD09-42A9-8AC3-BA9C1CB31312}" destId="{BFBCE939-E350-4BF4-866B-64B6E7E84EB3}" srcOrd="2" destOrd="0" presId="urn:microsoft.com/office/officeart/2005/8/layout/lProcess3"/>
    <dgm:cxn modelId="{E5F09C77-8A21-4A8F-879B-B2685F94A248}" type="presParOf" srcId="{BFBCE939-E350-4BF4-866B-64B6E7E84EB3}" destId="{13061C8E-C6A9-41D1-9A19-B07FFFDFF6C3}" srcOrd="0" destOrd="0" presId="urn:microsoft.com/office/officeart/2005/8/layout/lProcess3"/>
    <dgm:cxn modelId="{D7915E22-E765-4FE0-A2A2-0594D24AEAD9}" type="presParOf" srcId="{BFBCE939-E350-4BF4-866B-64B6E7E84EB3}" destId="{C3E726D3-2190-4A41-99B6-FA4686E057D0}" srcOrd="1" destOrd="0" presId="urn:microsoft.com/office/officeart/2005/8/layout/lProcess3"/>
    <dgm:cxn modelId="{C916D4D9-7E2C-443D-AC81-AB592BA13364}" type="presParOf" srcId="{BFBCE939-E350-4BF4-866B-64B6E7E84EB3}" destId="{56D84FD1-5894-4CA4-B634-D4D2FB69B5FC}" srcOrd="2" destOrd="0" presId="urn:microsoft.com/office/officeart/2005/8/layout/lProcess3"/>
    <dgm:cxn modelId="{9542069A-252A-4725-B92D-8B880FF90D54}" type="presParOf" srcId="{2E2C30E6-DD09-42A9-8AC3-BA9C1CB31312}" destId="{39865B7C-7305-4F6F-8BE1-A6B3FC0CDF06}" srcOrd="3" destOrd="0" presId="urn:microsoft.com/office/officeart/2005/8/layout/lProcess3"/>
    <dgm:cxn modelId="{1BF1EADD-1982-47FC-ADB7-330E2194B882}" type="presParOf" srcId="{2E2C30E6-DD09-42A9-8AC3-BA9C1CB31312}" destId="{FFBAB8B2-DA16-4987-99D7-58CA0C6206E0}" srcOrd="4" destOrd="0" presId="urn:microsoft.com/office/officeart/2005/8/layout/lProcess3"/>
    <dgm:cxn modelId="{D9587828-D4B9-453A-AA4B-8D6D8047AA2C}" type="presParOf" srcId="{FFBAB8B2-DA16-4987-99D7-58CA0C6206E0}" destId="{0505B6A1-0CF6-43A6-ABF4-125DB54E67B8}" srcOrd="0" destOrd="0" presId="urn:microsoft.com/office/officeart/2005/8/layout/lProcess3"/>
    <dgm:cxn modelId="{2352BA89-F8A6-4333-8E78-057EF0BF28FF}" type="presParOf" srcId="{FFBAB8B2-DA16-4987-99D7-58CA0C6206E0}" destId="{AE0F9380-7554-45AA-8C33-805DC25BD5D3}" srcOrd="1" destOrd="0" presId="urn:microsoft.com/office/officeart/2005/8/layout/lProcess3"/>
    <dgm:cxn modelId="{6699006A-6EE7-4D00-A93E-3F960776D14F}" type="presParOf" srcId="{FFBAB8B2-DA16-4987-99D7-58CA0C6206E0}" destId="{3CF6A3E5-C6DA-430E-A3FB-18023C64DAAE}"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CDD052-0EAB-4524-A985-3FA7BB302F8A}">
      <dsp:nvSpPr>
        <dsp:cNvPr id="0" name=""/>
        <dsp:cNvSpPr/>
      </dsp:nvSpPr>
      <dsp:spPr>
        <a:xfrm>
          <a:off x="7233" y="579617"/>
          <a:ext cx="2161877" cy="43462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N" sz="2400" b="1" kern="1200" dirty="0" smtClean="0"/>
            <a:t>The amount of GCF collected on a strip was assessed by the distance the fluid had migrated up the strip.</a:t>
          </a:r>
          <a:endParaRPr lang="en-IN" sz="2400" kern="1200" dirty="0"/>
        </a:p>
      </dsp:txBody>
      <dsp:txXfrm>
        <a:off x="7233" y="579617"/>
        <a:ext cx="2161877" cy="4346239"/>
      </dsp:txXfrm>
    </dsp:sp>
    <dsp:sp modelId="{A81FC82F-BAE4-401F-9A34-A2D4FCBA510D}">
      <dsp:nvSpPr>
        <dsp:cNvPr id="0" name=""/>
        <dsp:cNvSpPr/>
      </dsp:nvSpPr>
      <dsp:spPr>
        <a:xfrm>
          <a:off x="2385298" y="2484664"/>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kern="1200"/>
        </a:p>
      </dsp:txBody>
      <dsp:txXfrm>
        <a:off x="2385298" y="2484664"/>
        <a:ext cx="458317" cy="536145"/>
      </dsp:txXfrm>
    </dsp:sp>
    <dsp:sp modelId="{BD64A3A2-01E2-42EE-AF1E-66EA597DFBC0}">
      <dsp:nvSpPr>
        <dsp:cNvPr id="0" name=""/>
        <dsp:cNvSpPr/>
      </dsp:nvSpPr>
      <dsp:spPr>
        <a:xfrm>
          <a:off x="3033861" y="579617"/>
          <a:ext cx="2161877" cy="4346239"/>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N" sz="2400" b="1" kern="1200" dirty="0" smtClean="0"/>
            <a:t>A more accurate value was achieved by assessing the area of filter paper wetted by the GCF sample. </a:t>
          </a:r>
          <a:endParaRPr lang="en-IN" sz="2400" b="1" kern="1200" dirty="0"/>
        </a:p>
      </dsp:txBody>
      <dsp:txXfrm>
        <a:off x="3033861" y="579617"/>
        <a:ext cx="2161877" cy="4346239"/>
      </dsp:txXfrm>
    </dsp:sp>
    <dsp:sp modelId="{5C41541A-1BD7-4688-9379-3658984EADEB}">
      <dsp:nvSpPr>
        <dsp:cNvPr id="0" name=""/>
        <dsp:cNvSpPr/>
      </dsp:nvSpPr>
      <dsp:spPr>
        <a:xfrm>
          <a:off x="5411926" y="2484664"/>
          <a:ext cx="458317" cy="53614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IN" sz="2300" kern="1200"/>
        </a:p>
      </dsp:txBody>
      <dsp:txXfrm>
        <a:off x="5411926" y="2484664"/>
        <a:ext cx="458317" cy="536145"/>
      </dsp:txXfrm>
    </dsp:sp>
    <dsp:sp modelId="{A3A8F09C-7FCF-4E27-A164-FC95F21ED231}">
      <dsp:nvSpPr>
        <dsp:cNvPr id="0" name=""/>
        <dsp:cNvSpPr/>
      </dsp:nvSpPr>
      <dsp:spPr>
        <a:xfrm>
          <a:off x="6060489" y="579617"/>
          <a:ext cx="2161877" cy="434623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N" sz="2400" b="1" kern="1200" dirty="0" smtClean="0"/>
            <a:t>Further accuracy was achieved by staining the strips with </a:t>
          </a:r>
          <a:r>
            <a:rPr lang="en-IN" sz="2400" b="1" kern="1200" dirty="0" err="1" smtClean="0"/>
            <a:t>ninhydrin</a:t>
          </a:r>
          <a:r>
            <a:rPr lang="en-IN" sz="2400" b="1" kern="1200" dirty="0" smtClean="0"/>
            <a:t> to produce a purple </a:t>
          </a:r>
          <a:r>
            <a:rPr lang="en-IN" sz="2400" b="1" kern="1200" dirty="0" err="1" smtClean="0"/>
            <a:t>color</a:t>
          </a:r>
          <a:r>
            <a:rPr lang="en-IN" sz="2400" b="1" kern="1200" dirty="0" smtClean="0"/>
            <a:t> in the area where GCF had accumulated</a:t>
          </a:r>
          <a:endParaRPr lang="en-IN" sz="2400" b="1" kern="1200" dirty="0"/>
        </a:p>
      </dsp:txBody>
      <dsp:txXfrm>
        <a:off x="6060489" y="579617"/>
        <a:ext cx="2161877" cy="43462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34981-2712-4ED6-8E06-D9607F31C7CA}">
      <dsp:nvSpPr>
        <dsp:cNvPr id="0" name=""/>
        <dsp:cNvSpPr/>
      </dsp:nvSpPr>
      <dsp:spPr>
        <a:xfrm>
          <a:off x="0" y="0"/>
          <a:ext cx="4896544" cy="250986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solidFill>
                <a:srgbClr val="C00000"/>
              </a:solidFill>
            </a:rPr>
            <a:t>The instrument measures the affect on the electrical current flow of the wetted paper strips. </a:t>
          </a:r>
          <a:endParaRPr lang="en-IN" sz="2400" b="1" kern="1200" dirty="0">
            <a:solidFill>
              <a:srgbClr val="C00000"/>
            </a:solidFill>
          </a:endParaRPr>
        </a:p>
      </dsp:txBody>
      <dsp:txXfrm>
        <a:off x="0" y="0"/>
        <a:ext cx="2449423" cy="2509867"/>
      </dsp:txXfrm>
    </dsp:sp>
    <dsp:sp modelId="{B9810DBC-BBCB-4912-95C6-C77677923BF1}">
      <dsp:nvSpPr>
        <dsp:cNvPr id="0" name=""/>
        <dsp:cNvSpPr/>
      </dsp:nvSpPr>
      <dsp:spPr>
        <a:xfrm>
          <a:off x="864095" y="3067615"/>
          <a:ext cx="4896544" cy="250986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smtClean="0">
              <a:solidFill>
                <a:srgbClr val="C00000"/>
              </a:solidFill>
            </a:rPr>
            <a:t>The wetness of the paper strip affects the flow of an electronic current and gives a digital readout.</a:t>
          </a:r>
          <a:endParaRPr lang="en-IN" sz="2400" b="1" kern="1200" dirty="0">
            <a:solidFill>
              <a:srgbClr val="C00000"/>
            </a:solidFill>
          </a:endParaRPr>
        </a:p>
      </dsp:txBody>
      <dsp:txXfrm>
        <a:off x="864095" y="3067615"/>
        <a:ext cx="2401034" cy="2509867"/>
      </dsp:txXfrm>
    </dsp:sp>
    <dsp:sp modelId="{67C8452F-ABC4-4869-81CF-27820B1BADB3}">
      <dsp:nvSpPr>
        <dsp:cNvPr id="0" name=""/>
        <dsp:cNvSpPr/>
      </dsp:nvSpPr>
      <dsp:spPr>
        <a:xfrm>
          <a:off x="3265130" y="1973034"/>
          <a:ext cx="1631413" cy="1631413"/>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solidFill>
              <a:srgbClr val="C00000"/>
            </a:solidFill>
          </a:endParaRPr>
        </a:p>
      </dsp:txBody>
      <dsp:txXfrm>
        <a:off x="3265130" y="1973034"/>
        <a:ext cx="1631413" cy="16314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A286E0-2252-480D-9B2F-EE7BBC66E141}">
      <dsp:nvSpPr>
        <dsp:cNvPr id="0" name=""/>
        <dsp:cNvSpPr/>
      </dsp:nvSpPr>
      <dsp:spPr>
        <a:xfrm rot="5400000">
          <a:off x="5222810" y="-2164689"/>
          <a:ext cx="746635"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dirty="0" smtClean="0"/>
            <a:t>Blood, saliva, plaque</a:t>
          </a:r>
          <a:endParaRPr lang="en-IN" sz="2400" b="1" kern="1200" dirty="0"/>
        </a:p>
      </dsp:txBody>
      <dsp:txXfrm rot="5400000">
        <a:off x="5222810" y="-2164689"/>
        <a:ext cx="746635" cy="5266944"/>
      </dsp:txXfrm>
    </dsp:sp>
    <dsp:sp modelId="{B914B6B8-F8D5-483D-9EA6-3E40784ECFD4}">
      <dsp:nvSpPr>
        <dsp:cNvPr id="0" name=""/>
        <dsp:cNvSpPr/>
      </dsp:nvSpPr>
      <dsp:spPr>
        <a:xfrm>
          <a:off x="0" y="2134"/>
          <a:ext cx="2962656" cy="9332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N" sz="3200" b="1" kern="1200" dirty="0" smtClean="0"/>
            <a:t>Contamination </a:t>
          </a:r>
          <a:endParaRPr lang="en-IN" sz="3200" b="1" kern="1200" dirty="0"/>
        </a:p>
      </dsp:txBody>
      <dsp:txXfrm>
        <a:off x="0" y="2134"/>
        <a:ext cx="2962656" cy="933294"/>
      </dsp:txXfrm>
    </dsp:sp>
    <dsp:sp modelId="{D4521506-2AAF-47E9-8C8D-6F8C61077323}">
      <dsp:nvSpPr>
        <dsp:cNvPr id="0" name=""/>
        <dsp:cNvSpPr/>
      </dsp:nvSpPr>
      <dsp:spPr>
        <a:xfrm rot="5400000">
          <a:off x="5222810" y="-1184730"/>
          <a:ext cx="746635" cy="5266944"/>
        </a:xfrm>
        <a:prstGeom prst="round2Same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IN" sz="2000" b="1" kern="1200" dirty="0" err="1" smtClean="0"/>
            <a:t>Periotron</a:t>
          </a:r>
          <a:r>
            <a:rPr lang="en-IN" sz="2000" b="1" kern="1200" dirty="0" smtClean="0"/>
            <a:t>....5 seconds</a:t>
          </a:r>
          <a:endParaRPr lang="en-IN" sz="2000" b="1" kern="1200" dirty="0"/>
        </a:p>
        <a:p>
          <a:pPr marL="228600" lvl="1" indent="-228600" algn="l" defTabSz="889000">
            <a:lnSpc>
              <a:spcPct val="90000"/>
            </a:lnSpc>
            <a:spcBef>
              <a:spcPct val="0"/>
            </a:spcBef>
            <a:spcAft>
              <a:spcPct val="15000"/>
            </a:spcAft>
            <a:buChar char="••"/>
          </a:pPr>
          <a:r>
            <a:rPr lang="en-IN" sz="2000" b="1" kern="1200" dirty="0" smtClean="0"/>
            <a:t>change with the protein concentration </a:t>
          </a:r>
          <a:endParaRPr lang="en-IN" sz="2000" b="1" kern="1200" dirty="0"/>
        </a:p>
      </dsp:txBody>
      <dsp:txXfrm rot="5400000">
        <a:off x="5222810" y="-1184730"/>
        <a:ext cx="746635" cy="5266944"/>
      </dsp:txXfrm>
    </dsp:sp>
    <dsp:sp modelId="{B0551787-4DCC-4B95-B555-05B99C324F86}">
      <dsp:nvSpPr>
        <dsp:cNvPr id="0" name=""/>
        <dsp:cNvSpPr/>
      </dsp:nvSpPr>
      <dsp:spPr>
        <a:xfrm>
          <a:off x="0" y="982094"/>
          <a:ext cx="2962656" cy="933294"/>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IN" sz="3200" b="1" kern="1200" dirty="0" smtClean="0"/>
            <a:t>Sampling time</a:t>
          </a:r>
          <a:endParaRPr lang="en-IN" sz="3200" b="1" kern="1200" dirty="0"/>
        </a:p>
      </dsp:txBody>
      <dsp:txXfrm>
        <a:off x="0" y="982094"/>
        <a:ext cx="2962656" cy="933294"/>
      </dsp:txXfrm>
    </dsp:sp>
    <dsp:sp modelId="{A673F6F2-0006-4E59-A509-DE8110706258}">
      <dsp:nvSpPr>
        <dsp:cNvPr id="0" name=""/>
        <dsp:cNvSpPr/>
      </dsp:nvSpPr>
      <dsp:spPr>
        <a:xfrm rot="5400000">
          <a:off x="5222810" y="-204770"/>
          <a:ext cx="746635" cy="5266944"/>
        </a:xfrm>
        <a:prstGeom prst="round2Same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dirty="0" smtClean="0"/>
            <a:t>Evaporation</a:t>
          </a:r>
          <a:endParaRPr lang="en-IN" sz="2400" b="1" kern="1200" dirty="0"/>
        </a:p>
      </dsp:txBody>
      <dsp:txXfrm rot="5400000">
        <a:off x="5222810" y="-204770"/>
        <a:ext cx="746635" cy="5266944"/>
      </dsp:txXfrm>
    </dsp:sp>
    <dsp:sp modelId="{369D9F0C-75DD-4D25-8543-1182444412DD}">
      <dsp:nvSpPr>
        <dsp:cNvPr id="0" name=""/>
        <dsp:cNvSpPr/>
      </dsp:nvSpPr>
      <dsp:spPr>
        <a:xfrm>
          <a:off x="0" y="1962054"/>
          <a:ext cx="2962656" cy="93329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Volume determination </a:t>
          </a:r>
          <a:endParaRPr lang="en-IN" sz="3200" b="1" kern="1200" dirty="0"/>
        </a:p>
      </dsp:txBody>
      <dsp:txXfrm>
        <a:off x="0" y="1962054"/>
        <a:ext cx="2962656" cy="933294"/>
      </dsp:txXfrm>
    </dsp:sp>
    <dsp:sp modelId="{6A76CE74-9942-4E48-BD03-3C02D435EEE6}">
      <dsp:nvSpPr>
        <dsp:cNvPr id="0" name=""/>
        <dsp:cNvSpPr/>
      </dsp:nvSpPr>
      <dsp:spPr>
        <a:xfrm rot="5400000">
          <a:off x="5222810" y="775189"/>
          <a:ext cx="746635" cy="5266944"/>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b="1" kern="1200" dirty="0" smtClean="0"/>
            <a:t>centrifugal elution technique</a:t>
          </a:r>
          <a:endParaRPr lang="en-IN" sz="2400" b="1" kern="1200" dirty="0"/>
        </a:p>
      </dsp:txBody>
      <dsp:txXfrm rot="5400000">
        <a:off x="5222810" y="775189"/>
        <a:ext cx="746635" cy="5266944"/>
      </dsp:txXfrm>
    </dsp:sp>
    <dsp:sp modelId="{56143011-952B-4E79-B159-77F210C2B538}">
      <dsp:nvSpPr>
        <dsp:cNvPr id="0" name=""/>
        <dsp:cNvSpPr/>
      </dsp:nvSpPr>
      <dsp:spPr>
        <a:xfrm>
          <a:off x="0" y="2942013"/>
          <a:ext cx="2962656" cy="933294"/>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Recovery from strips</a:t>
          </a:r>
          <a:endParaRPr lang="en-IN" sz="3200" b="1" kern="1200" dirty="0"/>
        </a:p>
      </dsp:txBody>
      <dsp:txXfrm>
        <a:off x="0" y="2942013"/>
        <a:ext cx="2962656" cy="933294"/>
      </dsp:txXfrm>
    </dsp:sp>
    <dsp:sp modelId="{470CA118-5D10-47D8-9003-B5C044BB7B3B}">
      <dsp:nvSpPr>
        <dsp:cNvPr id="0" name=""/>
        <dsp:cNvSpPr/>
      </dsp:nvSpPr>
      <dsp:spPr>
        <a:xfrm>
          <a:off x="0" y="3921973"/>
          <a:ext cx="2962656" cy="93329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Data reporting </a:t>
          </a:r>
          <a:endParaRPr lang="en-IN" sz="3200" b="1" kern="1200" dirty="0"/>
        </a:p>
      </dsp:txBody>
      <dsp:txXfrm>
        <a:off x="0" y="3921973"/>
        <a:ext cx="2962656" cy="9332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477B89-4D7E-41AC-9E50-A20AE150C050}">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b="1" kern="1200" dirty="0" smtClean="0"/>
            <a:t>Cellular elements</a:t>
          </a:r>
          <a:endParaRPr lang="en-IN" sz="3100" kern="1200" dirty="0"/>
        </a:p>
      </dsp:txBody>
      <dsp:txXfrm>
        <a:off x="0" y="591343"/>
        <a:ext cx="2571749" cy="1543050"/>
      </dsp:txXfrm>
    </dsp:sp>
    <dsp:sp modelId="{410BEF88-AD0B-49CB-9519-6C6669100256}">
      <dsp:nvSpPr>
        <dsp:cNvPr id="0" name=""/>
        <dsp:cNvSpPr/>
      </dsp:nvSpPr>
      <dsp:spPr>
        <a:xfrm>
          <a:off x="2828925" y="591343"/>
          <a:ext cx="2571749" cy="154305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b="1" kern="1200" dirty="0" smtClean="0"/>
            <a:t>Electrolytes</a:t>
          </a:r>
          <a:endParaRPr lang="en-IN" sz="3100" kern="1200" dirty="0"/>
        </a:p>
      </dsp:txBody>
      <dsp:txXfrm>
        <a:off x="2828925" y="591343"/>
        <a:ext cx="2571749" cy="1543050"/>
      </dsp:txXfrm>
    </dsp:sp>
    <dsp:sp modelId="{B266FF6D-4165-4357-9E60-58991F67B3D9}">
      <dsp:nvSpPr>
        <dsp:cNvPr id="0" name=""/>
        <dsp:cNvSpPr/>
      </dsp:nvSpPr>
      <dsp:spPr>
        <a:xfrm>
          <a:off x="5657849" y="591343"/>
          <a:ext cx="2571749" cy="154305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b="1" kern="1200" dirty="0" smtClean="0"/>
            <a:t>Organic compounds</a:t>
          </a:r>
          <a:endParaRPr lang="en-IN" sz="3100" kern="1200" dirty="0"/>
        </a:p>
      </dsp:txBody>
      <dsp:txXfrm>
        <a:off x="5657849" y="591343"/>
        <a:ext cx="2571749" cy="1543050"/>
      </dsp:txXfrm>
    </dsp:sp>
    <dsp:sp modelId="{AC956B5F-C038-491A-9B7C-C7AAACDA1C3A}">
      <dsp:nvSpPr>
        <dsp:cNvPr id="0" name=""/>
        <dsp:cNvSpPr/>
      </dsp:nvSpPr>
      <dsp:spPr>
        <a:xfrm>
          <a:off x="1414462" y="2391569"/>
          <a:ext cx="2571749" cy="154305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b="1" kern="1200" dirty="0" smtClean="0"/>
            <a:t>Metabolic and bacterial products</a:t>
          </a:r>
          <a:endParaRPr lang="en-IN" sz="3100" kern="1200" dirty="0"/>
        </a:p>
      </dsp:txBody>
      <dsp:txXfrm>
        <a:off x="1414462" y="2391569"/>
        <a:ext cx="2571749" cy="1543050"/>
      </dsp:txXfrm>
    </dsp:sp>
    <dsp:sp modelId="{C5EDCE35-7ADF-4FC2-90C9-606BC8899AB6}">
      <dsp:nvSpPr>
        <dsp:cNvPr id="0" name=""/>
        <dsp:cNvSpPr/>
      </dsp:nvSpPr>
      <dsp:spPr>
        <a:xfrm>
          <a:off x="4243387" y="2391569"/>
          <a:ext cx="2571749" cy="154305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N" sz="3100" b="1" kern="1200" dirty="0" smtClean="0"/>
            <a:t>Enzymes and enzyme inhibitors</a:t>
          </a:r>
          <a:endParaRPr lang="en-IN" sz="3100" b="1" kern="1200" dirty="0"/>
        </a:p>
      </dsp:txBody>
      <dsp:txXfrm>
        <a:off x="4243387" y="2391569"/>
        <a:ext cx="2571749" cy="15430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2C2678-AD77-412A-A299-4A565EDA6736}">
      <dsp:nvSpPr>
        <dsp:cNvPr id="0" name=""/>
        <dsp:cNvSpPr/>
      </dsp:nvSpPr>
      <dsp:spPr>
        <a:xfrm>
          <a:off x="1564" y="461285"/>
          <a:ext cx="3138710" cy="125548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IN" sz="2600" b="1" kern="1200" dirty="0" smtClean="0"/>
            <a:t>PERIOCHECK</a:t>
          </a:r>
          <a:endParaRPr lang="en-IN" sz="2600" kern="1200" dirty="0"/>
        </a:p>
      </dsp:txBody>
      <dsp:txXfrm>
        <a:off x="1564" y="461285"/>
        <a:ext cx="3138710" cy="1255484"/>
      </dsp:txXfrm>
    </dsp:sp>
    <dsp:sp modelId="{B0B71E84-5ECF-41F8-81EE-F888D5779CE9}">
      <dsp:nvSpPr>
        <dsp:cNvPr id="0" name=""/>
        <dsp:cNvSpPr/>
      </dsp:nvSpPr>
      <dsp:spPr>
        <a:xfrm>
          <a:off x="2732242" y="568002"/>
          <a:ext cx="2605129" cy="104205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IN" sz="2400" b="1" kern="1200" dirty="0" smtClean="0"/>
            <a:t>Detects </a:t>
          </a:r>
          <a:r>
            <a:rPr lang="en-IN" sz="2400" b="1" kern="1200" dirty="0" err="1" smtClean="0"/>
            <a:t>collagenase</a:t>
          </a:r>
          <a:endParaRPr lang="en-IN" sz="2400" b="1" kern="1200" dirty="0"/>
        </a:p>
      </dsp:txBody>
      <dsp:txXfrm>
        <a:off x="2732242" y="568002"/>
        <a:ext cx="2605129" cy="1042051"/>
      </dsp:txXfrm>
    </dsp:sp>
    <dsp:sp modelId="{13061C8E-C6A9-41D1-9A19-B07FFFDFF6C3}">
      <dsp:nvSpPr>
        <dsp:cNvPr id="0" name=""/>
        <dsp:cNvSpPr/>
      </dsp:nvSpPr>
      <dsp:spPr>
        <a:xfrm>
          <a:off x="1564" y="1892537"/>
          <a:ext cx="3138710" cy="1255484"/>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IN" sz="2600" b="1" kern="1200" dirty="0" smtClean="0"/>
            <a:t>PROGNOSTIK</a:t>
          </a:r>
          <a:endParaRPr lang="en-IN" sz="2600" kern="1200" dirty="0"/>
        </a:p>
      </dsp:txBody>
      <dsp:txXfrm>
        <a:off x="1564" y="1892537"/>
        <a:ext cx="3138710" cy="1255484"/>
      </dsp:txXfrm>
    </dsp:sp>
    <dsp:sp modelId="{56D84FD1-5894-4CA4-B634-D4D2FB69B5FC}">
      <dsp:nvSpPr>
        <dsp:cNvPr id="0" name=""/>
        <dsp:cNvSpPr/>
      </dsp:nvSpPr>
      <dsp:spPr>
        <a:xfrm>
          <a:off x="2732242" y="1999254"/>
          <a:ext cx="2605129" cy="1042051"/>
        </a:xfrm>
        <a:prstGeom prst="chevron">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IN" sz="2400" b="1" kern="1200" dirty="0" smtClean="0"/>
            <a:t>Detects </a:t>
          </a:r>
          <a:r>
            <a:rPr lang="en-IN" sz="2400" b="1" kern="1200" dirty="0" err="1" smtClean="0"/>
            <a:t>elastase</a:t>
          </a:r>
          <a:endParaRPr lang="en-IN" sz="2400" b="1" kern="1200" dirty="0"/>
        </a:p>
      </dsp:txBody>
      <dsp:txXfrm>
        <a:off x="2732242" y="1999254"/>
        <a:ext cx="2605129" cy="1042051"/>
      </dsp:txXfrm>
    </dsp:sp>
    <dsp:sp modelId="{0505B6A1-0CF6-43A6-ABF4-125DB54E67B8}">
      <dsp:nvSpPr>
        <dsp:cNvPr id="0" name=""/>
        <dsp:cNvSpPr/>
      </dsp:nvSpPr>
      <dsp:spPr>
        <a:xfrm>
          <a:off x="1564" y="3323789"/>
          <a:ext cx="3138710" cy="125548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IN" sz="2600" b="1" kern="1200" dirty="0" smtClean="0"/>
            <a:t>PERIOGARD </a:t>
          </a:r>
          <a:endParaRPr lang="en-IN" sz="2600" b="1" kern="1200" dirty="0"/>
        </a:p>
      </dsp:txBody>
      <dsp:txXfrm>
        <a:off x="1564" y="3323789"/>
        <a:ext cx="3138710" cy="1255484"/>
      </dsp:txXfrm>
    </dsp:sp>
    <dsp:sp modelId="{3CF6A3E5-C6DA-430E-A3FB-18023C64DAAE}">
      <dsp:nvSpPr>
        <dsp:cNvPr id="0" name=""/>
        <dsp:cNvSpPr/>
      </dsp:nvSpPr>
      <dsp:spPr>
        <a:xfrm>
          <a:off x="2732242" y="3430506"/>
          <a:ext cx="2605129" cy="1042051"/>
        </a:xfrm>
        <a:prstGeom prst="chevron">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IN" sz="2400" b="1" kern="1200" dirty="0" smtClean="0"/>
            <a:t>To detect AST</a:t>
          </a:r>
          <a:endParaRPr lang="en-IN" sz="2400" kern="1200" dirty="0"/>
        </a:p>
      </dsp:txBody>
      <dsp:txXfrm>
        <a:off x="2732242" y="3430506"/>
        <a:ext cx="2605129" cy="10420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5712F-C004-48FB-8FDE-A00DAB7B8E06}" type="datetimeFigureOut">
              <a:rPr lang="en-IN" smtClean="0"/>
              <a:pPr/>
              <a:t>16/02/2023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E19AC-2721-40D6-975D-FC075935036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2g </a:t>
            </a:r>
            <a:r>
              <a:rPr lang="en-IN" sz="1200" kern="1200" dirty="0" err="1" smtClean="0">
                <a:solidFill>
                  <a:schemeClr val="tx1"/>
                </a:solidFill>
                <a:latin typeface="+mn-lt"/>
                <a:ea typeface="+mn-ea"/>
                <a:cs typeface="+mn-cs"/>
              </a:rPr>
              <a:t>fluorescein</a:t>
            </a:r>
            <a:r>
              <a:rPr lang="en-IN" sz="1200" kern="1200" dirty="0" smtClean="0">
                <a:solidFill>
                  <a:schemeClr val="tx1"/>
                </a:solidFill>
                <a:latin typeface="+mn-lt"/>
                <a:ea typeface="+mn-ea"/>
                <a:cs typeface="+mn-cs"/>
              </a:rPr>
              <a:t> given systemically to each patient 2 hours prior to the collection of GCF, following which the strips were examined under ultraviolet light. Although they used this technique to determine presence or absence of fluid, rather than to quantify the volume collected, they found that </a:t>
            </a:r>
            <a:r>
              <a:rPr lang="en-IN" sz="1200" kern="1200" dirty="0" err="1" smtClean="0">
                <a:solidFill>
                  <a:schemeClr val="tx1"/>
                </a:solidFill>
                <a:latin typeface="+mn-lt"/>
                <a:ea typeface="+mn-ea"/>
                <a:cs typeface="+mn-cs"/>
              </a:rPr>
              <a:t>fluorescein</a:t>
            </a:r>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labeling</a:t>
            </a:r>
            <a:r>
              <a:rPr lang="en-IN" sz="1200" kern="1200" dirty="0" smtClean="0">
                <a:solidFill>
                  <a:schemeClr val="tx1"/>
                </a:solidFill>
                <a:latin typeface="+mn-lt"/>
                <a:ea typeface="+mn-ea"/>
                <a:cs typeface="+mn-cs"/>
              </a:rPr>
              <a:t> was 100 times more sensitive than </a:t>
            </a:r>
            <a:r>
              <a:rPr lang="en-IN" sz="1200" kern="1200" dirty="0" err="1" smtClean="0">
                <a:solidFill>
                  <a:schemeClr val="tx1"/>
                </a:solidFill>
                <a:latin typeface="+mn-lt"/>
                <a:ea typeface="+mn-ea"/>
                <a:cs typeface="+mn-cs"/>
              </a:rPr>
              <a:t>ninhydrin</a:t>
            </a:r>
            <a:r>
              <a:rPr lang="en-IN" sz="1200" kern="1200" dirty="0" smtClean="0">
                <a:solidFill>
                  <a:schemeClr val="tx1"/>
                </a:solidFill>
                <a:latin typeface="+mn-lt"/>
                <a:ea typeface="+mn-ea"/>
                <a:cs typeface="+mn-cs"/>
              </a:rPr>
              <a:t> for staining protein</a:t>
            </a:r>
            <a:endParaRPr lang="en-IN" dirty="0"/>
          </a:p>
        </p:txBody>
      </p:sp>
      <p:sp>
        <p:nvSpPr>
          <p:cNvPr id="4" name="Slide Number Placeholder 3"/>
          <p:cNvSpPr>
            <a:spLocks noGrp="1"/>
          </p:cNvSpPr>
          <p:nvPr>
            <p:ph type="sldNum" sz="quarter" idx="10"/>
          </p:nvPr>
        </p:nvSpPr>
        <p:spPr/>
        <p:txBody>
          <a:bodyPr/>
          <a:lstStyle/>
          <a:p>
            <a:fld id="{A75E19AC-2721-40D6-975D-FC075935036E}"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A6BF8AF-5DA9-4CBA-AB75-E58A5134D8BC}"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E6ED434-A74D-4AF6-B53E-DA0997DDF4BA}"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071C922-D34B-4EDE-A212-5C4F34A9D52D}"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E5CA86C-6B62-4BB4-A6E3-8FEBFFE4DA40}"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A6B20-D149-4CB1-87FA-EFD6894E7F18}"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FB731B7-B756-40EB-A908-F93FAE1903BD}"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071422C-B7C7-4748-AD9B-D7F8F1CE0B2D}"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1F143B8-2E1B-4CBD-88F0-06EF1A8EACF9}" type="datetime1">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538C-7184-4000-AEE3-0F8418122CE8}" type="datetime1">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A144A-8C1F-4E3A-8277-8F324B5C92D3}"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A0C91-7839-411E-9464-DF68D69559D9}"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8A059A-E0DA-48CD-85DC-8754A719405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D55D5-ECE0-425F-918E-FBA6FC875431}" type="datetime1">
              <a:rPr lang="en-IN" smtClean="0"/>
              <a:pPr/>
              <a:t>16/02/2023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A059A-E0DA-48CD-85DC-8754A719405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071810"/>
            <a:ext cx="8215370" cy="221457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IN" sz="3100" b="1" u="sng" dirty="0" smtClean="0">
                <a:solidFill>
                  <a:srgbClr val="FF0000"/>
                </a:solidFill>
                <a:latin typeface="Times New Roman" pitchFamily="18" charset="0"/>
                <a:cs typeface="Times New Roman" pitchFamily="18" charset="0"/>
              </a:rPr>
              <a:t/>
            </a:r>
            <a:br>
              <a:rPr lang="en-IN" sz="3100" b="1" u="sng" dirty="0" smtClean="0">
                <a:solidFill>
                  <a:srgbClr val="FF0000"/>
                </a:solidFill>
                <a:latin typeface="Times New Roman" pitchFamily="18" charset="0"/>
                <a:cs typeface="Times New Roman" pitchFamily="18" charset="0"/>
              </a:rPr>
            </a:br>
            <a:r>
              <a:rPr lang="en-IN" sz="3100" b="1" u="sng" dirty="0" smtClean="0">
                <a:solidFill>
                  <a:srgbClr val="FF0000"/>
                </a:solidFill>
                <a:latin typeface="Times New Roman" pitchFamily="18" charset="0"/>
                <a:cs typeface="Times New Roman" pitchFamily="18" charset="0"/>
              </a:rPr>
              <a:t>DEFENSE MECHANISMS OF THE GINGIVA</a:t>
            </a:r>
            <a:br>
              <a:rPr lang="en-IN" sz="3100" b="1" u="sng" dirty="0" smtClean="0">
                <a:solidFill>
                  <a:srgbClr val="FF0000"/>
                </a:solidFill>
                <a:latin typeface="Times New Roman" pitchFamily="18" charset="0"/>
                <a:cs typeface="Times New Roman" pitchFamily="18" charset="0"/>
              </a:rPr>
            </a:br>
            <a:r>
              <a:rPr lang="en-IN" sz="3100" b="1" u="sng" dirty="0" smtClean="0">
                <a:solidFill>
                  <a:srgbClr val="FF0000"/>
                </a:solidFill>
                <a:latin typeface="Times New Roman" pitchFamily="18" charset="0"/>
                <a:cs typeface="Times New Roman" pitchFamily="18" charset="0"/>
              </a:rPr>
              <a:t/>
            </a:r>
            <a:br>
              <a:rPr lang="en-IN" sz="3100" b="1" u="sng" dirty="0" smtClean="0">
                <a:solidFill>
                  <a:srgbClr val="FF0000"/>
                </a:solidFill>
                <a:latin typeface="Times New Roman" pitchFamily="18" charset="0"/>
                <a:cs typeface="Times New Roman" pitchFamily="18" charset="0"/>
              </a:rPr>
            </a:br>
            <a:r>
              <a:rPr lang="en-IN" sz="3100" b="1" dirty="0" smtClean="0">
                <a:solidFill>
                  <a:srgbClr val="FF0000"/>
                </a:solidFill>
                <a:latin typeface="Times New Roman" pitchFamily="18" charset="0"/>
                <a:cs typeface="Times New Roman" pitchFamily="18" charset="0"/>
              </a:rPr>
              <a:t>GINGIVAL CREVICULAR FLUID</a:t>
            </a:r>
            <a:br>
              <a:rPr lang="en-IN" sz="3100" b="1" dirty="0" smtClean="0">
                <a:solidFill>
                  <a:srgbClr val="FF0000"/>
                </a:solidFill>
                <a:latin typeface="Times New Roman" pitchFamily="18" charset="0"/>
                <a:cs typeface="Times New Roman" pitchFamily="18" charset="0"/>
              </a:rPr>
            </a:br>
            <a:r>
              <a:rPr lang="en-IN" sz="3100" b="1" dirty="0" smtClean="0">
                <a:solidFill>
                  <a:srgbClr val="FF0000"/>
                </a:solidFill>
                <a:latin typeface="Times New Roman" pitchFamily="18" charset="0"/>
                <a:cs typeface="Times New Roman" pitchFamily="18" charset="0"/>
              </a:rPr>
              <a:t>LEUKOCYTES</a:t>
            </a:r>
            <a:br>
              <a:rPr lang="en-IN" sz="3100" b="1" dirty="0" smtClean="0">
                <a:solidFill>
                  <a:srgbClr val="FF0000"/>
                </a:solidFill>
                <a:latin typeface="Times New Roman" pitchFamily="18" charset="0"/>
                <a:cs typeface="Times New Roman" pitchFamily="18" charset="0"/>
              </a:rPr>
            </a:br>
            <a:r>
              <a:rPr lang="en-IN" sz="3100" b="1" dirty="0" smtClean="0">
                <a:solidFill>
                  <a:srgbClr val="FF0000"/>
                </a:solidFill>
                <a:latin typeface="Times New Roman" pitchFamily="18" charset="0"/>
                <a:cs typeface="Times New Roman" pitchFamily="18" charset="0"/>
              </a:rPr>
              <a:t>SALIVA</a:t>
            </a:r>
            <a:r>
              <a:rPr lang="en-IN" sz="3600" b="1" dirty="0" smtClean="0">
                <a:solidFill>
                  <a:schemeClr val="tx1"/>
                </a:solidFill>
              </a:rPr>
              <a:t/>
            </a:r>
            <a:br>
              <a:rPr lang="en-IN" sz="3600" b="1" dirty="0" smtClean="0">
                <a:solidFill>
                  <a:schemeClr val="tx1"/>
                </a:solidFill>
              </a:rPr>
            </a:br>
            <a:r>
              <a:rPr lang="en-IN" sz="3600" b="1" u="sng" dirty="0" smtClean="0">
                <a:solidFill>
                  <a:schemeClr val="tx1"/>
                </a:solidFill>
              </a:rPr>
              <a:t> </a:t>
            </a:r>
            <a:endParaRPr lang="en-IN" sz="3600" b="1" u="sng" dirty="0">
              <a:solidFill>
                <a:schemeClr val="tx1"/>
              </a:solidFill>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1</a:t>
            </a:fld>
            <a:endParaRPr lang="en-IN"/>
          </a:p>
        </p:txBody>
      </p:sp>
      <p:sp>
        <p:nvSpPr>
          <p:cNvPr id="5" name="Rectangle 4"/>
          <p:cNvSpPr/>
          <p:nvPr/>
        </p:nvSpPr>
        <p:spPr>
          <a:xfrm>
            <a:off x="0" y="459946"/>
            <a:ext cx="9144000" cy="1200329"/>
          </a:xfrm>
          <a:prstGeom prst="rect">
            <a:avLst/>
          </a:prstGeom>
        </p:spPr>
        <p:txBody>
          <a:bodyPr wrap="square" anchor="ctr">
            <a:spAutoFit/>
          </a:bodyPr>
          <a:lstStyle/>
          <a:p>
            <a:pPr algn="ctr"/>
            <a:r>
              <a:rPr lang="en-US" sz="3600" b="1" u="sng" dirty="0" smtClean="0">
                <a:solidFill>
                  <a:schemeClr val="bg2"/>
                </a:solidFill>
                <a:latin typeface="Dutch801 Rm BT" pitchFamily="18" charset="0"/>
              </a:rPr>
              <a:t>RUNGTA COLLEGE OF DENTAL SCIENCES AND RESEARCH,BHILAI</a:t>
            </a:r>
            <a:endParaRPr lang="en-IN" sz="3600" b="1" dirty="0">
              <a:solidFill>
                <a:schemeClr val="bg2"/>
              </a:solidFill>
              <a:latin typeface="Dutch801 Rm BT" pitchFamily="18" charset="0"/>
            </a:endParaRPr>
          </a:p>
        </p:txBody>
      </p:sp>
      <p:pic>
        <p:nvPicPr>
          <p:cNvPr id="7" name="Picture 6" descr="rungta logo">
            <a:extLst>
              <a:ext uri="{FF2B5EF4-FFF2-40B4-BE49-F238E27FC236}">
                <a16:creationId xmlns:a16="http://schemas.microsoft.com/office/drawing/2014/main" xmlns="" id="{56151898-4EE9-EF39-FD6C-881639E96B4D}"/>
              </a:ext>
            </a:extLst>
          </p:cNvPr>
          <p:cNvPicPr/>
          <p:nvPr/>
        </p:nvPicPr>
        <p:blipFill>
          <a:blip r:embed="rId3" cstate="print"/>
          <a:srcRect/>
          <a:stretch>
            <a:fillRect/>
          </a:stretch>
        </p:blipFill>
        <p:spPr bwMode="auto">
          <a:xfrm>
            <a:off x="3500430" y="1714488"/>
            <a:ext cx="1512168" cy="1233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normAutofit/>
          </a:bodyPr>
          <a:lstStyle/>
          <a:p>
            <a:pPr lvl="0" algn="just">
              <a:lnSpc>
                <a:spcPct val="150000"/>
              </a:lnSpc>
            </a:pPr>
            <a:r>
              <a:rPr lang="en-IN" sz="2800" b="1" dirty="0" err="1" smtClean="0">
                <a:solidFill>
                  <a:srgbClr val="0070C0"/>
                </a:solidFill>
              </a:rPr>
              <a:t>Challacombe</a:t>
            </a:r>
            <a:r>
              <a:rPr lang="en-IN" sz="2800" b="1" dirty="0" smtClean="0">
                <a:solidFill>
                  <a:srgbClr val="00B050"/>
                </a:solidFill>
              </a:rPr>
              <a:t> </a:t>
            </a:r>
            <a:r>
              <a:rPr lang="en-IN" sz="2800" b="1" dirty="0" smtClean="0">
                <a:solidFill>
                  <a:schemeClr val="accent6">
                    <a:lumMod val="75000"/>
                  </a:schemeClr>
                </a:solidFill>
              </a:rPr>
              <a:t>used an isotope dilution method to measure amount of GCF , which showed that mean GCF volume in proximal spaces from molar teeth ranged from 0.43 to 1.56 µl </a:t>
            </a:r>
          </a:p>
          <a:p>
            <a:pPr algn="just">
              <a:lnSpc>
                <a:spcPct val="150000"/>
              </a:lnSpc>
            </a:pPr>
            <a:endParaRPr lang="en-IN" sz="2800" b="1" dirty="0">
              <a:solidFill>
                <a:srgbClr val="00B050"/>
              </a:solidFill>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2800" b="1" dirty="0" smtClean="0">
                <a:solidFill>
                  <a:schemeClr val="accent6">
                    <a:lumMod val="75000"/>
                  </a:schemeClr>
                </a:solidFill>
              </a:rPr>
              <a:t>Problems with GCF Collection and Data Interpretation</a:t>
            </a:r>
            <a:endParaRPr lang="en-IN" sz="2800" dirty="0"/>
          </a:p>
        </p:txBody>
      </p:sp>
      <p:graphicFrame>
        <p:nvGraphicFramePr>
          <p:cNvPr id="5" name="Content Placeholder 4"/>
          <p:cNvGraphicFramePr>
            <a:graphicFrameLocks noGrp="1"/>
          </p:cNvGraphicFramePr>
          <p:nvPr>
            <p:ph idx="1"/>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88A059A-E0DA-48CD-85DC-8754A719405B}" type="slidenum">
              <a:rPr lang="en-IN" smtClean="0"/>
              <a:pPr/>
              <a:t>11</a:t>
            </a:fld>
            <a:endParaRPr lang="en-IN"/>
          </a:p>
        </p:txBody>
      </p:sp>
      <p:sp>
        <p:nvSpPr>
          <p:cNvPr id="6" name="TextBox 5"/>
          <p:cNvSpPr txBox="1"/>
          <p:nvPr/>
        </p:nvSpPr>
        <p:spPr>
          <a:xfrm>
            <a:off x="3491880" y="5157192"/>
            <a:ext cx="5040560" cy="923330"/>
          </a:xfrm>
          <a:prstGeom prst="rect">
            <a:avLst/>
          </a:prstGeom>
          <a:noFill/>
        </p:spPr>
        <p:txBody>
          <a:bodyPr wrap="square" rtlCol="0">
            <a:spAutoFit/>
          </a:bodyPr>
          <a:lstStyle/>
          <a:p>
            <a:pPr algn="just"/>
            <a:r>
              <a:rPr lang="en-US" b="1" dirty="0" smtClean="0"/>
              <a:t>absolute amounts (mg ), concentrations ( mg/ml ) or either of these two with respect to pocket depth or duration of sample collection.</a:t>
            </a:r>
            <a:endParaRPr lang="en-IN"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GCF flow rates in health and disease</a:t>
            </a:r>
            <a:endParaRPr lang="en-IN" sz="32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229600" cy="3779520"/>
        </p:xfrm>
        <a:graphic>
          <a:graphicData uri="http://schemas.openxmlformats.org/drawingml/2006/table">
            <a:tbl>
              <a:tblPr firstRow="1" bandRow="1">
                <a:tableStyleId>{08FB837D-C827-4EFA-A057-4D05807E0F7C}</a:tableStyleId>
              </a:tblPr>
              <a:tblGrid>
                <a:gridCol w="4114800"/>
                <a:gridCol w="4114800"/>
              </a:tblGrid>
              <a:tr h="370840">
                <a:tc>
                  <a:txBody>
                    <a:bodyPr/>
                    <a:lstStyle/>
                    <a:p>
                      <a:endParaRPr lang="en-IN" sz="2800" dirty="0"/>
                    </a:p>
                  </a:txBody>
                  <a:tcPr/>
                </a:tc>
                <a:tc>
                  <a:txBody>
                    <a:bodyPr/>
                    <a:lstStyle/>
                    <a:p>
                      <a:r>
                        <a:rPr lang="en-US" sz="2800" b="1" dirty="0" smtClean="0">
                          <a:solidFill>
                            <a:srgbClr val="7030A0"/>
                          </a:solidFill>
                        </a:rPr>
                        <a:t>GCF flow rates </a:t>
                      </a:r>
                      <a:endParaRPr lang="en-IN" sz="2800" dirty="0"/>
                    </a:p>
                  </a:txBody>
                  <a:tcPr/>
                </a:tc>
              </a:tr>
              <a:tr h="370840">
                <a:tc>
                  <a:txBody>
                    <a:bodyPr/>
                    <a:lstStyle/>
                    <a:p>
                      <a:r>
                        <a:rPr lang="en-IN" sz="2800" b="1" dirty="0" smtClean="0">
                          <a:solidFill>
                            <a:srgbClr val="7030A0"/>
                          </a:solidFill>
                        </a:rPr>
                        <a:t>Shallow </a:t>
                      </a:r>
                      <a:r>
                        <a:rPr lang="en-IN" sz="2800" b="1" dirty="0" err="1" smtClean="0">
                          <a:solidFill>
                            <a:srgbClr val="7030A0"/>
                          </a:solidFill>
                        </a:rPr>
                        <a:t>sulci</a:t>
                      </a:r>
                      <a:r>
                        <a:rPr lang="en-IN" sz="2800" b="1" dirty="0" smtClean="0">
                          <a:solidFill>
                            <a:srgbClr val="7030A0"/>
                          </a:solidFill>
                        </a:rPr>
                        <a:t> in healthy subjects </a:t>
                      </a:r>
                      <a:endParaRPr lang="en-IN" sz="2800" dirty="0"/>
                    </a:p>
                  </a:txBody>
                  <a:tcPr/>
                </a:tc>
                <a:tc>
                  <a:txBody>
                    <a:bodyPr/>
                    <a:lstStyle/>
                    <a:p>
                      <a:r>
                        <a:rPr lang="en-IN" sz="2800" b="1" dirty="0" smtClean="0">
                          <a:solidFill>
                            <a:srgbClr val="7030A0"/>
                          </a:solidFill>
                        </a:rPr>
                        <a:t>3–8 µl/h</a:t>
                      </a:r>
                      <a:endParaRPr lang="en-IN" sz="2800" dirty="0"/>
                    </a:p>
                  </a:txBody>
                  <a:tcPr/>
                </a:tc>
              </a:tr>
              <a:tr h="370840">
                <a:tc>
                  <a:txBody>
                    <a:bodyPr/>
                    <a:lstStyle/>
                    <a:p>
                      <a:r>
                        <a:rPr lang="en-IN" sz="2800" b="1" dirty="0" smtClean="0">
                          <a:solidFill>
                            <a:srgbClr val="7030A0"/>
                          </a:solidFill>
                        </a:rPr>
                        <a:t>Pockets with intermediate periodontal disease </a:t>
                      </a:r>
                      <a:endParaRPr lang="en-IN" sz="2800" dirty="0"/>
                    </a:p>
                  </a:txBody>
                  <a:tcPr/>
                </a:tc>
                <a:tc>
                  <a:txBody>
                    <a:bodyPr/>
                    <a:lstStyle/>
                    <a:p>
                      <a:r>
                        <a:rPr lang="en-IN" sz="2800" b="1" dirty="0" smtClean="0">
                          <a:solidFill>
                            <a:srgbClr val="7030A0"/>
                          </a:solidFill>
                        </a:rPr>
                        <a:t>20 µl/h. </a:t>
                      </a:r>
                      <a:endParaRPr lang="en-IN" sz="2800" dirty="0"/>
                    </a:p>
                  </a:txBody>
                  <a:tcPr/>
                </a:tc>
              </a:tr>
              <a:tr h="370840">
                <a:tc>
                  <a:txBody>
                    <a:bodyPr/>
                    <a:lstStyle/>
                    <a:p>
                      <a:r>
                        <a:rPr lang="en-IN" sz="2800" b="1" dirty="0" smtClean="0">
                          <a:solidFill>
                            <a:srgbClr val="7030A0"/>
                          </a:solidFill>
                        </a:rPr>
                        <a:t>GCF flow at sites with advanced periodontal disease </a:t>
                      </a:r>
                      <a:endParaRPr lang="en-IN" sz="2800" dirty="0"/>
                    </a:p>
                  </a:txBody>
                  <a:tcPr/>
                </a:tc>
                <a:tc>
                  <a:txBody>
                    <a:bodyPr/>
                    <a:lstStyle/>
                    <a:p>
                      <a:r>
                        <a:rPr lang="en-IN" sz="2800" b="1" dirty="0" smtClean="0">
                          <a:solidFill>
                            <a:srgbClr val="7030A0"/>
                          </a:solidFill>
                        </a:rPr>
                        <a:t>137 µl/h </a:t>
                      </a:r>
                      <a:endParaRPr lang="en-IN" sz="2800" dirty="0"/>
                    </a:p>
                  </a:txBody>
                  <a:tcPr/>
                </a:tc>
              </a:tr>
            </a:tbl>
          </a:graphicData>
        </a:graphic>
      </p:graphicFrame>
      <p:sp>
        <p:nvSpPr>
          <p:cNvPr id="4" name="Slide Number Placeholder 3"/>
          <p:cNvSpPr>
            <a:spLocks noGrp="1"/>
          </p:cNvSpPr>
          <p:nvPr>
            <p:ph type="sldNum" sz="quarter" idx="12"/>
          </p:nvPr>
        </p:nvSpPr>
        <p:spPr/>
        <p:txBody>
          <a:bodyPr/>
          <a:lstStyle/>
          <a:p>
            <a:fld id="{088A059A-E0DA-48CD-85DC-8754A719405B}"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143000"/>
          </a:xfrm>
        </p:spPr>
        <p:style>
          <a:lnRef idx="0">
            <a:scrgbClr r="0" g="0" b="0"/>
          </a:lnRef>
          <a:fillRef idx="1002">
            <a:schemeClr val="dk2"/>
          </a:fillRef>
          <a:effectRef idx="0">
            <a:scrgbClr r="0" g="0" b="0"/>
          </a:effectRef>
          <a:fontRef idx="major"/>
        </p:style>
        <p:txBody>
          <a:bodyPr>
            <a:noAutofit/>
          </a:bodyPr>
          <a:lstStyle/>
          <a:p>
            <a:r>
              <a:rPr lang="en-IN" sz="3600" b="1" dirty="0" smtClean="0">
                <a:solidFill>
                  <a:srgbClr val="FFFF00"/>
                </a:solidFill>
                <a:latin typeface="Bubble" pitchFamily="2" charset="0"/>
              </a:rPr>
              <a:t>COMPOSITION OF THE GCF</a:t>
            </a:r>
            <a:endParaRPr lang="en-IN" sz="3600" b="1" dirty="0">
              <a:solidFill>
                <a:srgbClr val="FFFF00"/>
              </a:solidFill>
              <a:latin typeface="Bubble" pitchFamily="2" charset="0"/>
            </a:endParaRPr>
          </a:p>
        </p:txBody>
      </p:sp>
      <p:sp>
        <p:nvSpPr>
          <p:cNvPr id="3" name="Slide Number Placeholder 2"/>
          <p:cNvSpPr>
            <a:spLocks noGrp="1"/>
          </p:cNvSpPr>
          <p:nvPr>
            <p:ph type="sldNum" sz="quarter" idx="12"/>
          </p:nvPr>
        </p:nvSpPr>
        <p:spPr/>
        <p:txBody>
          <a:bodyPr/>
          <a:lstStyle/>
          <a:p>
            <a:fld id="{088A059A-E0DA-48CD-85DC-8754A719405B}"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8A059A-E0DA-48CD-85DC-8754A719405B}" type="slidenum">
              <a:rPr lang="en-IN" smtClean="0"/>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r>
              <a:rPr lang="en-IN" sz="2800" b="1" dirty="0" smtClean="0">
                <a:solidFill>
                  <a:schemeClr val="accent6">
                    <a:lumMod val="75000"/>
                  </a:schemeClr>
                </a:solidFill>
              </a:rPr>
              <a:t>The major cellular components of the gingival </a:t>
            </a:r>
            <a:r>
              <a:rPr lang="en-IN" sz="2800" b="1" dirty="0" err="1" smtClean="0">
                <a:solidFill>
                  <a:schemeClr val="accent6">
                    <a:lumMod val="75000"/>
                  </a:schemeClr>
                </a:solidFill>
              </a:rPr>
              <a:t>crevicular</a:t>
            </a:r>
            <a:r>
              <a:rPr lang="en-IN" sz="2800" b="1" dirty="0" smtClean="0">
                <a:solidFill>
                  <a:schemeClr val="accent6">
                    <a:lumMod val="75000"/>
                  </a:schemeClr>
                </a:solidFill>
              </a:rPr>
              <a:t> fluid:</a:t>
            </a:r>
            <a:endParaRPr lang="en-IN" sz="28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nSpc>
                <a:spcPct val="150000"/>
              </a:lnSpc>
            </a:pPr>
            <a:r>
              <a:rPr lang="en-IN" sz="2800" b="1" dirty="0" smtClean="0">
                <a:solidFill>
                  <a:srgbClr val="7030A0"/>
                </a:solidFill>
              </a:rPr>
              <a:t>Bacteria..... Adjacent plaque mass</a:t>
            </a:r>
          </a:p>
          <a:p>
            <a:pPr>
              <a:lnSpc>
                <a:spcPct val="150000"/>
              </a:lnSpc>
            </a:pPr>
            <a:r>
              <a:rPr lang="en-IN" sz="2800" b="1" dirty="0" smtClean="0">
                <a:solidFill>
                  <a:srgbClr val="7030A0"/>
                </a:solidFill>
              </a:rPr>
              <a:t>Epithelial cells.....Oral </a:t>
            </a:r>
            <a:r>
              <a:rPr lang="en-IN" sz="2800" b="1" dirty="0" err="1" smtClean="0">
                <a:solidFill>
                  <a:srgbClr val="7030A0"/>
                </a:solidFill>
              </a:rPr>
              <a:t>sulcular</a:t>
            </a:r>
            <a:r>
              <a:rPr lang="en-IN" sz="2800" b="1" dirty="0" smtClean="0">
                <a:solidFill>
                  <a:srgbClr val="7030A0"/>
                </a:solidFill>
              </a:rPr>
              <a:t> and </a:t>
            </a:r>
            <a:r>
              <a:rPr lang="en-IN" sz="2800" b="1" dirty="0" err="1" smtClean="0">
                <a:solidFill>
                  <a:srgbClr val="7030A0"/>
                </a:solidFill>
              </a:rPr>
              <a:t>junctional</a:t>
            </a:r>
            <a:r>
              <a:rPr lang="en-IN" sz="2800" b="1" dirty="0" smtClean="0">
                <a:solidFill>
                  <a:srgbClr val="7030A0"/>
                </a:solidFill>
              </a:rPr>
              <a:t> epithelium</a:t>
            </a:r>
          </a:p>
          <a:p>
            <a:pPr>
              <a:lnSpc>
                <a:spcPct val="150000"/>
              </a:lnSpc>
            </a:pPr>
            <a:r>
              <a:rPr lang="en-IN" sz="2800" b="1" dirty="0" smtClean="0">
                <a:solidFill>
                  <a:srgbClr val="7030A0"/>
                </a:solidFill>
              </a:rPr>
              <a:t>Leukocytes.....Gingival plexus of blood vessels</a:t>
            </a:r>
          </a:p>
          <a:p>
            <a:pPr>
              <a:lnSpc>
                <a:spcPct val="150000"/>
              </a:lnSpc>
            </a:pPr>
            <a:r>
              <a:rPr lang="en-IN" sz="2800" b="1" dirty="0" smtClean="0">
                <a:solidFill>
                  <a:srgbClr val="7030A0"/>
                </a:solidFill>
              </a:rPr>
              <a:t>Erythrocytes.....Blood vessels</a:t>
            </a:r>
            <a:endParaRPr lang="en-IN" sz="2800" b="1" dirty="0">
              <a:solidFill>
                <a:srgbClr val="7030A0"/>
              </a:solidFill>
            </a:endParaRPr>
          </a:p>
        </p:txBody>
      </p:sp>
      <p:sp>
        <p:nvSpPr>
          <p:cNvPr id="5" name="Slide Number Placeholder 4"/>
          <p:cNvSpPr>
            <a:spLocks noGrp="1"/>
          </p:cNvSpPr>
          <p:nvPr>
            <p:ph type="sldNum" sz="quarter" idx="12"/>
          </p:nvPr>
        </p:nvSpPr>
        <p:spPr/>
        <p:txBody>
          <a:bodyPr/>
          <a:lstStyle/>
          <a:p>
            <a:fld id="{088A059A-E0DA-48CD-85DC-8754A719405B}" type="slidenum">
              <a:rPr lang="en-IN" smtClean="0"/>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sz="3200" b="1" dirty="0" smtClean="0">
                <a:solidFill>
                  <a:srgbClr val="7030A0"/>
                </a:solidFill>
              </a:rPr>
              <a:t>The anatomical origin of the cells of the GCF:</a:t>
            </a:r>
            <a:endParaRPr lang="en-IN" sz="3200" b="1" dirty="0">
              <a:solidFill>
                <a:srgbClr val="7030A0"/>
              </a:solidFill>
            </a:endParaRPr>
          </a:p>
        </p:txBody>
      </p:sp>
      <p:pic>
        <p:nvPicPr>
          <p:cNvPr id="4" name="Content Placeholder 3"/>
          <p:cNvPicPr>
            <a:picLocks noGrp="1"/>
          </p:cNvPicPr>
          <p:nvPr>
            <p:ph idx="1"/>
          </p:nvPr>
        </p:nvPicPr>
        <p:blipFill>
          <a:blip r:embed="rId2" cstate="print"/>
          <a:srcRect/>
          <a:stretch>
            <a:fillRect/>
          </a:stretch>
        </p:blipFill>
        <p:spPr bwMode="auto">
          <a:xfrm>
            <a:off x="1706032" y="1600200"/>
            <a:ext cx="573193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088A059A-E0DA-48CD-85DC-8754A719405B}"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0"/>
            <a:r>
              <a:rPr lang="en-IN" b="1" dirty="0" smtClean="0">
                <a:solidFill>
                  <a:schemeClr val="accent6">
                    <a:lumMod val="75000"/>
                  </a:schemeClr>
                </a:solidFill>
              </a:rPr>
              <a:t>Electrolytes</a:t>
            </a:r>
            <a:endParaRPr lang="en-IN" dirty="0" smtClean="0">
              <a:solidFill>
                <a:schemeClr val="accent6">
                  <a:lumMod val="75000"/>
                </a:schemeClr>
              </a:solidFill>
            </a:endParaRPr>
          </a:p>
          <a:p>
            <a:pPr lvl="0" algn="just">
              <a:lnSpc>
                <a:spcPct val="150000"/>
              </a:lnSpc>
            </a:pPr>
            <a:r>
              <a:rPr lang="en-IN" sz="2800" b="1" dirty="0" smtClean="0"/>
              <a:t>Potassium, Sodium and Calcium have been studied in GCF.</a:t>
            </a:r>
          </a:p>
        </p:txBody>
      </p:sp>
      <p:sp>
        <p:nvSpPr>
          <p:cNvPr id="4" name="Slide Number Placeholder 3"/>
          <p:cNvSpPr>
            <a:spLocks noGrp="1"/>
          </p:cNvSpPr>
          <p:nvPr>
            <p:ph type="sldNum" sz="quarter" idx="12"/>
          </p:nvPr>
        </p:nvSpPr>
        <p:spPr/>
        <p:txBody>
          <a:bodyPr/>
          <a:lstStyle/>
          <a:p>
            <a:fld id="{088A059A-E0DA-48CD-85DC-8754A719405B}" type="slidenum">
              <a:rPr lang="en-IN" smtClean="0"/>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IN" sz="3200" b="1" dirty="0" smtClean="0">
                <a:solidFill>
                  <a:schemeClr val="accent6">
                    <a:lumMod val="75000"/>
                  </a:schemeClr>
                </a:solidFill>
              </a:rPr>
              <a:t>Organic compounds</a:t>
            </a:r>
            <a:endParaRPr lang="en-IN" sz="32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lvl="0" algn="just">
              <a:lnSpc>
                <a:spcPct val="150000"/>
              </a:lnSpc>
            </a:pPr>
            <a:r>
              <a:rPr lang="en-IN" sz="2800" b="1" dirty="0" smtClean="0"/>
              <a:t>Carbohydrates, proteins and lipids have been investigated. </a:t>
            </a:r>
          </a:p>
          <a:p>
            <a:pPr lvl="0" algn="just">
              <a:lnSpc>
                <a:spcPct val="150000"/>
              </a:lnSpc>
            </a:pPr>
            <a:r>
              <a:rPr lang="en-IN" sz="2800" b="1" dirty="0" smtClean="0"/>
              <a:t>Glucose </a:t>
            </a:r>
            <a:r>
              <a:rPr lang="en-IN" sz="2800" b="1" dirty="0" err="1" smtClean="0"/>
              <a:t>hexosamine</a:t>
            </a:r>
            <a:r>
              <a:rPr lang="en-IN" sz="2800" b="1" dirty="0" smtClean="0"/>
              <a:t> and </a:t>
            </a:r>
            <a:r>
              <a:rPr lang="en-IN" sz="2800" b="1" dirty="0" err="1" smtClean="0"/>
              <a:t>hexuronic</a:t>
            </a:r>
            <a:r>
              <a:rPr lang="en-IN" sz="2800" b="1" dirty="0" smtClean="0"/>
              <a:t> acid are two of the compounds found in gingival fluid.</a:t>
            </a:r>
            <a:endParaRPr lang="en-IN" sz="2800" b="1" dirty="0" smtClean="0">
              <a:solidFill>
                <a:srgbClr val="0070C0"/>
              </a:solidFill>
            </a:endParaRPr>
          </a:p>
          <a:p>
            <a:pPr algn="just">
              <a:lnSpc>
                <a:spcPct val="150000"/>
              </a:lnSpc>
            </a:pPr>
            <a:r>
              <a:rPr lang="en-IN" sz="2800" b="1" dirty="0" smtClean="0"/>
              <a:t>Glucose concentration in gingival fluid is 3-4 times greater than that in serum.</a:t>
            </a:r>
            <a:endParaRPr lang="en-IN" sz="2800" b="1"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chemeClr val="accent6">
                    <a:lumMod val="75000"/>
                  </a:schemeClr>
                </a:solidFill>
              </a:rPr>
              <a:t>Metabolic and bacterial products</a:t>
            </a:r>
            <a:endParaRPr lang="en-IN" sz="3200" dirty="0"/>
          </a:p>
        </p:txBody>
      </p:sp>
      <p:sp>
        <p:nvSpPr>
          <p:cNvPr id="3" name="Content Placeholder 2"/>
          <p:cNvSpPr>
            <a:spLocks noGrp="1"/>
          </p:cNvSpPr>
          <p:nvPr>
            <p:ph idx="1"/>
          </p:nvPr>
        </p:nvSpPr>
        <p:spPr/>
        <p:txBody>
          <a:bodyPr>
            <a:normAutofit/>
          </a:bodyPr>
          <a:lstStyle/>
          <a:p>
            <a:pPr lvl="0" algn="just">
              <a:lnSpc>
                <a:spcPct val="150000"/>
              </a:lnSpc>
            </a:pPr>
            <a:r>
              <a:rPr lang="en-IN" sz="2800" b="1" dirty="0" smtClean="0">
                <a:solidFill>
                  <a:srgbClr val="C00000"/>
                </a:solidFill>
              </a:rPr>
              <a:t>Lactic acid</a:t>
            </a:r>
          </a:p>
          <a:p>
            <a:pPr lvl="0" algn="just">
              <a:lnSpc>
                <a:spcPct val="150000"/>
              </a:lnSpc>
            </a:pPr>
            <a:r>
              <a:rPr lang="en-IN" sz="2800" b="1" dirty="0" smtClean="0">
                <a:solidFill>
                  <a:srgbClr val="C00000"/>
                </a:solidFill>
              </a:rPr>
              <a:t>Urea</a:t>
            </a:r>
          </a:p>
          <a:p>
            <a:pPr lvl="0" algn="just">
              <a:lnSpc>
                <a:spcPct val="150000"/>
              </a:lnSpc>
            </a:pPr>
            <a:r>
              <a:rPr lang="en-IN" sz="2800" b="1" dirty="0" err="1" smtClean="0">
                <a:solidFill>
                  <a:srgbClr val="C00000"/>
                </a:solidFill>
              </a:rPr>
              <a:t>Hydroxyproline</a:t>
            </a:r>
            <a:endParaRPr lang="en-IN" sz="2800" b="1" dirty="0" smtClean="0">
              <a:solidFill>
                <a:srgbClr val="C00000"/>
              </a:solidFill>
            </a:endParaRPr>
          </a:p>
          <a:p>
            <a:pPr lvl="0" algn="just">
              <a:lnSpc>
                <a:spcPct val="150000"/>
              </a:lnSpc>
            </a:pPr>
            <a:r>
              <a:rPr lang="en-IN" sz="2800" b="1" dirty="0" err="1" smtClean="0">
                <a:solidFill>
                  <a:srgbClr val="C00000"/>
                </a:solidFill>
              </a:rPr>
              <a:t>Cytotoxins</a:t>
            </a:r>
            <a:endParaRPr lang="en-IN" sz="2800" b="1" dirty="0" smtClean="0">
              <a:solidFill>
                <a:srgbClr val="C00000"/>
              </a:solidFill>
            </a:endParaRPr>
          </a:p>
          <a:p>
            <a:pPr lvl="0" algn="just">
              <a:lnSpc>
                <a:spcPct val="150000"/>
              </a:lnSpc>
            </a:pPr>
            <a:r>
              <a:rPr lang="en-IN" sz="2800" b="1" dirty="0" smtClean="0">
                <a:solidFill>
                  <a:srgbClr val="C00000"/>
                </a:solidFill>
              </a:rPr>
              <a:t>Hydrogen sulphide</a:t>
            </a:r>
          </a:p>
          <a:p>
            <a:pPr lvl="0" algn="just">
              <a:lnSpc>
                <a:spcPct val="150000"/>
              </a:lnSpc>
            </a:pPr>
            <a:r>
              <a:rPr lang="en-IN" sz="2800" b="1" dirty="0" smtClean="0">
                <a:solidFill>
                  <a:srgbClr val="C00000"/>
                </a:solidFill>
              </a:rPr>
              <a:t>Antibacterial factors</a:t>
            </a:r>
          </a:p>
          <a:p>
            <a:endParaRPr lang="en-IN" sz="2800"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19</a:t>
            </a:fld>
            <a:endParaRPr lang="en-IN"/>
          </a:p>
        </p:txBody>
      </p:sp>
      <p:pic>
        <p:nvPicPr>
          <p:cNvPr id="5" name="Picture 4" descr="1009xrds_bacteria_article.jpg"/>
          <p:cNvPicPr>
            <a:picLocks noChangeAspect="1"/>
          </p:cNvPicPr>
          <p:nvPr/>
        </p:nvPicPr>
        <p:blipFill>
          <a:blip r:embed="rId2" cstate="print"/>
          <a:stretch>
            <a:fillRect/>
          </a:stretch>
        </p:blipFill>
        <p:spPr>
          <a:xfrm>
            <a:off x="3851920" y="1412776"/>
            <a:ext cx="4867920" cy="4392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42853"/>
            <a:ext cx="7358114" cy="928694"/>
          </a:xfrm>
        </p:spPr>
        <p:txBody>
          <a:bodyPr>
            <a:normAutofit fontScale="90000"/>
          </a:bodyPr>
          <a:lstStyle/>
          <a:p>
            <a:r>
              <a:rPr lang="en-US" dirty="0" smtClean="0">
                <a:latin typeface="Times New Roman" panose="02020603050405020304" pitchFamily="18" charset="0"/>
                <a:cs typeface="Times New Roman" panose="02020603050405020304" pitchFamily="18" charset="0"/>
              </a:rPr>
              <a:t>SPECIFIC LEARNING OBJECTIVES</a:t>
            </a:r>
            <a:endParaRPr lang="en-IN" dirty="0"/>
          </a:p>
        </p:txBody>
      </p:sp>
      <p:sp>
        <p:nvSpPr>
          <p:cNvPr id="3" name="Subtitle 2"/>
          <p:cNvSpPr>
            <a:spLocks noGrp="1"/>
          </p:cNvSpPr>
          <p:nvPr>
            <p:ph type="subTitle" idx="1"/>
          </p:nvPr>
        </p:nvSpPr>
        <p:spPr/>
        <p:txBody>
          <a:bodyPr/>
          <a:lstStyle/>
          <a:p>
            <a:endParaRPr lang="en-IN"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2</a:t>
            </a:fld>
            <a:endParaRPr lang="en-IN"/>
          </a:p>
        </p:txBody>
      </p:sp>
      <p:graphicFrame>
        <p:nvGraphicFramePr>
          <p:cNvPr id="5" name="Table 4"/>
          <p:cNvGraphicFramePr>
            <a:graphicFrameLocks noGrp="1"/>
          </p:cNvGraphicFramePr>
          <p:nvPr/>
        </p:nvGraphicFramePr>
        <p:xfrm>
          <a:off x="1071538" y="1285861"/>
          <a:ext cx="7572429" cy="4935035"/>
        </p:xfrm>
        <a:graphic>
          <a:graphicData uri="http://schemas.openxmlformats.org/drawingml/2006/table">
            <a:tbl>
              <a:tblPr firstRow="1" bandRow="1">
                <a:tableStyleId>{5C22544A-7EE6-4342-B048-85BDC9FD1C3A}</a:tableStyleId>
              </a:tblPr>
              <a:tblGrid>
                <a:gridCol w="2524143"/>
                <a:gridCol w="2524143"/>
                <a:gridCol w="2524143"/>
              </a:tblGrid>
              <a:tr h="279058">
                <a:tc>
                  <a:txBody>
                    <a:bodyPr/>
                    <a:lstStyle/>
                    <a:p>
                      <a:r>
                        <a:rPr lang="en-US" dirty="0" smtClean="0"/>
                        <a:t>CORE AREAS</a:t>
                      </a:r>
                      <a:endParaRPr lang="en-IN" dirty="0"/>
                    </a:p>
                  </a:txBody>
                  <a:tcPr/>
                </a:tc>
                <a:tc>
                  <a:txBody>
                    <a:bodyPr/>
                    <a:lstStyle/>
                    <a:p>
                      <a:r>
                        <a:rPr lang="en-US" dirty="0" smtClean="0"/>
                        <a:t>DOMAIN</a:t>
                      </a:r>
                      <a:endParaRPr lang="en-IN" dirty="0"/>
                    </a:p>
                  </a:txBody>
                  <a:tcPr/>
                </a:tc>
                <a:tc>
                  <a:txBody>
                    <a:bodyPr/>
                    <a:lstStyle/>
                    <a:p>
                      <a:r>
                        <a:rPr lang="en-US" dirty="0" smtClean="0"/>
                        <a:t>CATEGORY</a:t>
                      </a:r>
                      <a:endParaRPr lang="en-IN" dirty="0"/>
                    </a:p>
                  </a:txBody>
                  <a:tcPr/>
                </a:tc>
              </a:tr>
              <a:tr h="304687">
                <a:tc>
                  <a:txBody>
                    <a:bodyPr/>
                    <a:lstStyle/>
                    <a:p>
                      <a:r>
                        <a:rPr lang="en-US" dirty="0" smtClean="0"/>
                        <a:t>INTRODUCTION</a:t>
                      </a:r>
                      <a:endParaRPr lang="en-IN" dirty="0"/>
                    </a:p>
                  </a:txBody>
                  <a:tcPr/>
                </a:tc>
                <a:tc>
                  <a:txBody>
                    <a:bodyPr/>
                    <a:lstStyle/>
                    <a:p>
                      <a:r>
                        <a:rPr lang="en-US" sz="1600" dirty="0"/>
                        <a:t>Affective</a:t>
                      </a:r>
                      <a:endParaRPr lang="en-IN" sz="1600" dirty="0"/>
                    </a:p>
                  </a:txBody>
                  <a:tcPr/>
                </a:tc>
                <a:tc>
                  <a:txBody>
                    <a:bodyPr/>
                    <a:lstStyle/>
                    <a:p>
                      <a:r>
                        <a:rPr lang="en-US" sz="1600" dirty="0"/>
                        <a:t>Desire to know</a:t>
                      </a:r>
                      <a:endParaRPr lang="en-IN" sz="1600" dirty="0"/>
                    </a:p>
                  </a:txBody>
                  <a:tcPr/>
                </a:tc>
              </a:tr>
              <a:tr h="279058">
                <a:tc>
                  <a:txBody>
                    <a:bodyPr/>
                    <a:lstStyle/>
                    <a:p>
                      <a:r>
                        <a:rPr lang="en-US" dirty="0" smtClean="0"/>
                        <a:t>DEFINITION</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279058">
                <a:tc>
                  <a:txBody>
                    <a:bodyPr/>
                    <a:lstStyle/>
                    <a:p>
                      <a:r>
                        <a:rPr lang="en-US" dirty="0" smtClean="0"/>
                        <a:t>HISTORY</a:t>
                      </a:r>
                      <a:endParaRPr lang="en-IN" dirty="0"/>
                    </a:p>
                  </a:txBody>
                  <a:tcPr/>
                </a:tc>
                <a:tc>
                  <a:txBody>
                    <a:bodyPr/>
                    <a:lstStyle/>
                    <a:p>
                      <a:r>
                        <a:rPr lang="en-US" sz="1600" dirty="0"/>
                        <a:t>Cognitive</a:t>
                      </a:r>
                      <a:endParaRPr lang="en-IN" sz="1600" dirty="0"/>
                    </a:p>
                  </a:txBody>
                  <a:tcPr/>
                </a:tc>
                <a:tc>
                  <a:txBody>
                    <a:bodyPr/>
                    <a:lstStyle/>
                    <a:p>
                      <a:r>
                        <a:rPr lang="en-US" sz="1600" dirty="0" smtClean="0"/>
                        <a:t> Must  to </a:t>
                      </a:r>
                      <a:r>
                        <a:rPr lang="en-US" sz="1600" dirty="0"/>
                        <a:t>know</a:t>
                      </a:r>
                      <a:endParaRPr lang="en-IN" sz="1600" dirty="0"/>
                    </a:p>
                  </a:txBody>
                  <a:tcPr/>
                </a:tc>
              </a:tr>
              <a:tr h="488351">
                <a:tc>
                  <a:txBody>
                    <a:bodyPr/>
                    <a:lstStyle/>
                    <a:p>
                      <a:r>
                        <a:rPr lang="en-US" dirty="0" smtClean="0"/>
                        <a:t>MECHANISM OF GCF PRODUCTION</a:t>
                      </a:r>
                      <a:endParaRPr lang="en-IN" dirty="0"/>
                    </a:p>
                  </a:txBody>
                  <a:tcPr/>
                </a:tc>
                <a:tc>
                  <a:txBody>
                    <a:bodyPr/>
                    <a:lstStyle/>
                    <a:p>
                      <a:r>
                        <a:rPr lang="en-US" sz="1600" dirty="0"/>
                        <a:t>Cognitive</a:t>
                      </a:r>
                      <a:endParaRPr lang="en-IN" sz="1600" dirty="0"/>
                    </a:p>
                  </a:txBody>
                  <a:tcPr/>
                </a:tc>
                <a:tc>
                  <a:txBody>
                    <a:bodyPr/>
                    <a:lstStyle/>
                    <a:p>
                      <a:r>
                        <a:rPr lang="en-US" sz="1600" dirty="0" smtClean="0"/>
                        <a:t>Must </a:t>
                      </a:r>
                      <a:r>
                        <a:rPr lang="en-US" sz="1600" dirty="0"/>
                        <a:t>to know</a:t>
                      </a:r>
                      <a:endParaRPr lang="en-IN" sz="1600" dirty="0"/>
                    </a:p>
                  </a:txBody>
                  <a:tcPr/>
                </a:tc>
              </a:tr>
              <a:tr h="488351">
                <a:tc>
                  <a:txBody>
                    <a:bodyPr/>
                    <a:lstStyle/>
                    <a:p>
                      <a:r>
                        <a:rPr lang="en-US" dirty="0" smtClean="0"/>
                        <a:t>MECHANISM OF GCF COLLETION </a:t>
                      </a:r>
                      <a:endParaRPr lang="en-IN" dirty="0"/>
                    </a:p>
                  </a:txBody>
                  <a:tcPr/>
                </a:tc>
                <a:tc>
                  <a:txBody>
                    <a:bodyPr/>
                    <a:lstStyle/>
                    <a:p>
                      <a:r>
                        <a:rPr lang="en-US" sz="1600" dirty="0"/>
                        <a:t>Cognitive</a:t>
                      </a:r>
                      <a:endParaRPr lang="en-IN" sz="1600" dirty="0"/>
                    </a:p>
                  </a:txBody>
                  <a:tcPr/>
                </a:tc>
                <a:tc>
                  <a:txBody>
                    <a:bodyPr/>
                    <a:lstStyle/>
                    <a:p>
                      <a:r>
                        <a:rPr lang="en-US" sz="1600" dirty="0" smtClean="0"/>
                        <a:t>Must to </a:t>
                      </a:r>
                      <a:r>
                        <a:rPr lang="en-US" sz="1600" dirty="0"/>
                        <a:t>know</a:t>
                      </a:r>
                      <a:endParaRPr lang="en-IN" sz="1600" dirty="0"/>
                    </a:p>
                  </a:txBody>
                  <a:tcPr/>
                </a:tc>
              </a:tr>
              <a:tr h="488351">
                <a:tc>
                  <a:txBody>
                    <a:bodyPr/>
                    <a:lstStyle/>
                    <a:p>
                      <a:r>
                        <a:rPr lang="en-US" dirty="0" smtClean="0"/>
                        <a:t>METHODS OF ESTIMATING GCF</a:t>
                      </a:r>
                      <a:endParaRPr lang="en-IN" dirty="0"/>
                    </a:p>
                  </a:txBody>
                  <a:tcPr/>
                </a:tc>
                <a:tc>
                  <a:txBody>
                    <a:bodyPr/>
                    <a:lstStyle/>
                    <a:p>
                      <a:r>
                        <a:rPr lang="en-US" sz="1600" dirty="0"/>
                        <a:t>Cognitive</a:t>
                      </a:r>
                      <a:endParaRPr lang="en-IN" sz="1600" dirty="0"/>
                    </a:p>
                  </a:txBody>
                  <a:tcPr/>
                </a:tc>
                <a:tc>
                  <a:txBody>
                    <a:bodyPr/>
                    <a:lstStyle/>
                    <a:p>
                      <a:r>
                        <a:rPr lang="en-US" sz="1600" dirty="0"/>
                        <a:t>Must to know</a:t>
                      </a:r>
                      <a:endParaRPr lang="en-IN" sz="1600" dirty="0"/>
                    </a:p>
                  </a:txBody>
                  <a:tcPr/>
                </a:tc>
              </a:tr>
              <a:tr h="488351">
                <a:tc>
                  <a:txBody>
                    <a:bodyPr/>
                    <a:lstStyle/>
                    <a:p>
                      <a:r>
                        <a:rPr lang="en-US" dirty="0" smtClean="0"/>
                        <a:t>COMPOSITION OF GCF</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697644">
                <a:tc>
                  <a:txBody>
                    <a:bodyPr/>
                    <a:lstStyle/>
                    <a:p>
                      <a:r>
                        <a:rPr lang="en-US" dirty="0" smtClean="0"/>
                        <a:t>CLINICAL</a:t>
                      </a:r>
                      <a:r>
                        <a:rPr lang="en-US" baseline="0" dirty="0" smtClean="0"/>
                        <a:t> SIGNIFICANCE OF GCF</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r h="279058">
                <a:tc>
                  <a:txBody>
                    <a:bodyPr/>
                    <a:lstStyle/>
                    <a:p>
                      <a:r>
                        <a:rPr lang="en-US" dirty="0" smtClean="0"/>
                        <a:t>SALIVA</a:t>
                      </a:r>
                      <a:endParaRPr lang="en-IN" dirty="0"/>
                    </a:p>
                  </a:txBody>
                  <a:tcPr/>
                </a:tc>
                <a:tc>
                  <a:txBody>
                    <a:bodyPr/>
                    <a:lstStyle/>
                    <a:p>
                      <a:r>
                        <a:rPr lang="en-US" sz="1600" dirty="0"/>
                        <a:t>Cognitive</a:t>
                      </a:r>
                      <a:endParaRPr lang="en-IN" sz="1600" dirty="0"/>
                    </a:p>
                  </a:txBody>
                  <a:tcPr/>
                </a:tc>
                <a:tc>
                  <a:txBody>
                    <a:bodyPr/>
                    <a:lstStyle/>
                    <a:p>
                      <a:r>
                        <a:rPr lang="en-US" sz="1600" dirty="0" smtClean="0"/>
                        <a:t>Must</a:t>
                      </a:r>
                      <a:r>
                        <a:rPr lang="en-US" sz="1600" baseline="0" dirty="0" smtClean="0"/>
                        <a:t> </a:t>
                      </a:r>
                      <a:r>
                        <a:rPr lang="en-US" sz="1600" dirty="0" smtClean="0"/>
                        <a:t> </a:t>
                      </a:r>
                      <a:r>
                        <a:rPr lang="en-US" sz="1600" dirty="0"/>
                        <a:t>to know</a:t>
                      </a:r>
                      <a:endParaRPr lang="en-IN" sz="1600"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1011.enzyme.jpg"/>
          <p:cNvPicPr>
            <a:picLocks noChangeAspect="1"/>
          </p:cNvPicPr>
          <p:nvPr/>
        </p:nvPicPr>
        <p:blipFill>
          <a:blip r:embed="rId2" cstate="print"/>
          <a:stretch>
            <a:fillRect/>
          </a:stretch>
        </p:blipFill>
        <p:spPr>
          <a:xfrm>
            <a:off x="4139952" y="1484784"/>
            <a:ext cx="4536504" cy="4536504"/>
          </a:xfrm>
          <a:prstGeom prst="rect">
            <a:avLst/>
          </a:prstGeom>
        </p:spPr>
      </p:pic>
      <p:sp>
        <p:nvSpPr>
          <p:cNvPr id="2" name="Title 1"/>
          <p:cNvSpPr>
            <a:spLocks noGrp="1"/>
          </p:cNvSpPr>
          <p:nvPr>
            <p:ph type="title"/>
          </p:nvPr>
        </p:nvSpPr>
        <p:spPr/>
        <p:txBody>
          <a:bodyPr>
            <a:normAutofit/>
          </a:bodyPr>
          <a:lstStyle/>
          <a:p>
            <a:pPr lvl="0" algn="l"/>
            <a:r>
              <a:rPr lang="en-IN" sz="3200" b="1" dirty="0" smtClean="0">
                <a:solidFill>
                  <a:schemeClr val="accent6">
                    <a:lumMod val="75000"/>
                  </a:schemeClr>
                </a:solidFill>
              </a:rPr>
              <a:t>Enzymes and enzyme inhibitors</a:t>
            </a:r>
            <a:endParaRPr lang="en-IN" sz="32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lvl="0" algn="just">
              <a:lnSpc>
                <a:spcPct val="150000"/>
              </a:lnSpc>
            </a:pPr>
            <a:r>
              <a:rPr lang="en-IN" sz="2800" b="1" dirty="0" smtClean="0"/>
              <a:t>Acid and Alkaline </a:t>
            </a:r>
            <a:r>
              <a:rPr lang="en-IN" sz="2800" b="1" dirty="0" err="1" smtClean="0"/>
              <a:t>Phosphatase</a:t>
            </a:r>
            <a:endParaRPr lang="en-IN" sz="2800" b="1" dirty="0" smtClean="0"/>
          </a:p>
          <a:p>
            <a:pPr lvl="0" algn="just">
              <a:lnSpc>
                <a:spcPct val="150000"/>
              </a:lnSpc>
            </a:pPr>
            <a:r>
              <a:rPr lang="en-IN" sz="2800" b="1" dirty="0" smtClean="0"/>
              <a:t>Beta-</a:t>
            </a:r>
            <a:r>
              <a:rPr lang="en-IN" sz="2800" b="1" dirty="0" err="1" smtClean="0"/>
              <a:t>glucoronidase</a:t>
            </a:r>
            <a:endParaRPr lang="en-IN" sz="2800" b="1" dirty="0" smtClean="0"/>
          </a:p>
          <a:p>
            <a:pPr lvl="0" algn="just">
              <a:lnSpc>
                <a:spcPct val="150000"/>
              </a:lnSpc>
            </a:pPr>
            <a:r>
              <a:rPr lang="en-IN" sz="2800" b="1" dirty="0" err="1" smtClean="0"/>
              <a:t>Lysozyme</a:t>
            </a:r>
            <a:endParaRPr lang="en-IN" sz="2800" b="1" dirty="0" smtClean="0"/>
          </a:p>
          <a:p>
            <a:pPr lvl="0" algn="just">
              <a:lnSpc>
                <a:spcPct val="150000"/>
              </a:lnSpc>
            </a:pPr>
            <a:r>
              <a:rPr lang="en-IN" sz="2800" b="1" dirty="0" err="1" smtClean="0"/>
              <a:t>Hyaluronidase</a:t>
            </a:r>
            <a:endParaRPr lang="en-IN" sz="2800" b="1" dirty="0" smtClean="0"/>
          </a:p>
          <a:p>
            <a:pPr algn="just">
              <a:lnSpc>
                <a:spcPct val="150000"/>
              </a:lnSpc>
            </a:pPr>
            <a:r>
              <a:rPr lang="en-IN" sz="2800" b="1" dirty="0" err="1" smtClean="0"/>
              <a:t>Proteolytic</a:t>
            </a:r>
            <a:r>
              <a:rPr lang="en-IN" sz="2800" b="1" dirty="0" smtClean="0"/>
              <a:t> enzymes</a:t>
            </a:r>
            <a:endParaRPr lang="en-IN" sz="2800" b="1"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143000"/>
          </a:xfrm>
        </p:spPr>
        <p:style>
          <a:lnRef idx="0">
            <a:scrgbClr r="0" g="0" b="0"/>
          </a:lnRef>
          <a:fillRef idx="1002">
            <a:schemeClr val="dk2"/>
          </a:fillRef>
          <a:effectRef idx="0">
            <a:scrgbClr r="0" g="0" b="0"/>
          </a:effectRef>
          <a:fontRef idx="major"/>
        </p:style>
        <p:txBody>
          <a:bodyPr>
            <a:noAutofit/>
          </a:bodyPr>
          <a:lstStyle/>
          <a:p>
            <a:r>
              <a:rPr lang="en-IN" sz="3200" b="1" dirty="0" smtClean="0">
                <a:solidFill>
                  <a:srgbClr val="FF0000"/>
                </a:solidFill>
                <a:latin typeface="Bubble" pitchFamily="2" charset="0"/>
              </a:rPr>
              <a:t>Clinical significance of GCF</a:t>
            </a:r>
          </a:p>
        </p:txBody>
      </p:sp>
      <p:sp>
        <p:nvSpPr>
          <p:cNvPr id="3" name="Slide Number Placeholder 2"/>
          <p:cNvSpPr>
            <a:spLocks noGrp="1"/>
          </p:cNvSpPr>
          <p:nvPr>
            <p:ph type="sldNum" sz="quarter" idx="12"/>
          </p:nvPr>
        </p:nvSpPr>
        <p:spPr/>
        <p:txBody>
          <a:bodyPr/>
          <a:lstStyle/>
          <a:p>
            <a:fld id="{088A059A-E0DA-48CD-85DC-8754A719405B}" type="slidenum">
              <a:rPr lang="en-IN" smtClean="0"/>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lgn="just"/>
            <a:r>
              <a:rPr lang="en-IN" b="1" dirty="0" smtClean="0">
                <a:solidFill>
                  <a:srgbClr val="FA4412"/>
                </a:solidFill>
              </a:rPr>
              <a:t>Circadian Periodicity </a:t>
            </a:r>
          </a:p>
          <a:p>
            <a:pPr lvl="1" algn="just"/>
            <a:r>
              <a:rPr lang="en-IN" b="1" dirty="0" smtClean="0"/>
              <a:t>There is a gradual increase in GCF amount from 6 AM to 10 PM and a decrease afterward.</a:t>
            </a:r>
            <a:endParaRPr lang="en-IN" b="1" dirty="0" smtClean="0">
              <a:solidFill>
                <a:srgbClr val="00B0F0"/>
              </a:solidFill>
            </a:endParaRPr>
          </a:p>
          <a:p>
            <a:pPr algn="just"/>
            <a:r>
              <a:rPr lang="en-IN" b="1" dirty="0" smtClean="0">
                <a:solidFill>
                  <a:srgbClr val="FA4412"/>
                </a:solidFill>
              </a:rPr>
              <a:t>Sex Hormones </a:t>
            </a:r>
          </a:p>
          <a:p>
            <a:pPr lvl="1" algn="just"/>
            <a:r>
              <a:rPr lang="en-IN" b="1" dirty="0" smtClean="0"/>
              <a:t>Female sex hormones increase GCF flow, probably because they enhance vascular permeability.</a:t>
            </a:r>
            <a:endParaRPr lang="en-IN" b="1" dirty="0" smtClean="0">
              <a:solidFill>
                <a:srgbClr val="00B0F0"/>
              </a:solidFill>
            </a:endParaRPr>
          </a:p>
          <a:p>
            <a:pPr lvl="1" algn="just"/>
            <a:r>
              <a:rPr lang="en-IN" b="1" dirty="0" smtClean="0"/>
              <a:t>Pregnancy, ovulation, and hormonal contraceptives all increase gingival fluid production. </a:t>
            </a:r>
          </a:p>
        </p:txBody>
      </p:sp>
      <p:sp>
        <p:nvSpPr>
          <p:cNvPr id="4" name="Slide Number Placeholder 3"/>
          <p:cNvSpPr>
            <a:spLocks noGrp="1"/>
          </p:cNvSpPr>
          <p:nvPr>
            <p:ph type="sldNum" sz="quarter" idx="12"/>
          </p:nvPr>
        </p:nvSpPr>
        <p:spPr/>
        <p:txBody>
          <a:bodyPr/>
          <a:lstStyle/>
          <a:p>
            <a:fld id="{088A059A-E0DA-48CD-85DC-8754A719405B}"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lgn="just"/>
            <a:r>
              <a:rPr lang="en-IN" b="1" dirty="0" smtClean="0">
                <a:solidFill>
                  <a:srgbClr val="FA4412"/>
                </a:solidFill>
              </a:rPr>
              <a:t>Mechanical Stimulation </a:t>
            </a:r>
          </a:p>
          <a:p>
            <a:pPr lvl="1" algn="just"/>
            <a:r>
              <a:rPr lang="en-IN" b="1" dirty="0" smtClean="0"/>
              <a:t>Chewing and vigorous gingival brushing stimulate the flow of GCF. Even the minor stimuli represented by </a:t>
            </a:r>
            <a:r>
              <a:rPr lang="en-IN" b="1" dirty="0" err="1" smtClean="0"/>
              <a:t>intrasulcular</a:t>
            </a:r>
            <a:r>
              <a:rPr lang="en-IN" b="1" dirty="0" smtClean="0"/>
              <a:t> placement of paper strips increases the production of fluid.</a:t>
            </a:r>
            <a:endParaRPr lang="en-IN" b="1" dirty="0" smtClean="0">
              <a:solidFill>
                <a:srgbClr val="00B0F0"/>
              </a:solidFill>
            </a:endParaRPr>
          </a:p>
          <a:p>
            <a:pPr algn="just"/>
            <a:r>
              <a:rPr lang="en-IN" b="1" dirty="0" smtClean="0">
                <a:solidFill>
                  <a:srgbClr val="FA4412"/>
                </a:solidFill>
              </a:rPr>
              <a:t>Smoking </a:t>
            </a:r>
          </a:p>
          <a:p>
            <a:pPr lvl="1" algn="just"/>
            <a:r>
              <a:rPr lang="en-IN" b="1" dirty="0" smtClean="0"/>
              <a:t>Smoking produces an immediate transient but marked increase in GCF flow.</a:t>
            </a:r>
            <a:endParaRPr lang="en-IN" b="1" dirty="0" smtClean="0">
              <a:solidFill>
                <a:srgbClr val="00B0F0"/>
              </a:solidFill>
            </a:endParaRPr>
          </a:p>
          <a:p>
            <a:pPr algn="just"/>
            <a:r>
              <a:rPr lang="en-IN" b="1" dirty="0" smtClean="0">
                <a:solidFill>
                  <a:srgbClr val="FA4412"/>
                </a:solidFill>
              </a:rPr>
              <a:t>Periodontal Therapy </a:t>
            </a:r>
          </a:p>
          <a:p>
            <a:pPr lvl="1" algn="just"/>
            <a:r>
              <a:rPr lang="en-IN" b="1" dirty="0" smtClean="0"/>
              <a:t>There is an increase in GCF production during the healing period after periodontal surgery.</a:t>
            </a:r>
            <a:endParaRPr lang="en-IN" b="1"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
            <a:r>
              <a:rPr lang="en-IN" sz="2800" b="1" dirty="0" smtClean="0">
                <a:solidFill>
                  <a:srgbClr val="FA4412"/>
                </a:solidFill>
              </a:rPr>
              <a:t>Drugs in Gingival </a:t>
            </a:r>
            <a:r>
              <a:rPr lang="en-IN" sz="2800" b="1" dirty="0" err="1" smtClean="0">
                <a:solidFill>
                  <a:srgbClr val="FA4412"/>
                </a:solidFill>
              </a:rPr>
              <a:t>Crevicular</a:t>
            </a:r>
            <a:r>
              <a:rPr lang="en-IN" sz="2800" b="1" dirty="0" smtClean="0">
                <a:solidFill>
                  <a:srgbClr val="FA4412"/>
                </a:solidFill>
              </a:rPr>
              <a:t> Fluid </a:t>
            </a:r>
          </a:p>
          <a:p>
            <a:pPr lvl="1" algn="just">
              <a:lnSpc>
                <a:spcPct val="150000"/>
              </a:lnSpc>
            </a:pPr>
            <a:r>
              <a:rPr lang="en-IN" b="1" dirty="0" smtClean="0"/>
              <a:t>Drugs that are excreted through the GCF may be used advantageously in periodontal therapy. </a:t>
            </a:r>
          </a:p>
          <a:p>
            <a:pPr lvl="1" algn="just">
              <a:lnSpc>
                <a:spcPct val="150000"/>
              </a:lnSpc>
            </a:pPr>
            <a:r>
              <a:rPr lang="en-IN" b="1" dirty="0" smtClean="0">
                <a:solidFill>
                  <a:srgbClr val="0070C0"/>
                </a:solidFill>
              </a:rPr>
              <a:t>Bader and </a:t>
            </a:r>
            <a:r>
              <a:rPr lang="en-IN" b="1" dirty="0" err="1" smtClean="0">
                <a:solidFill>
                  <a:srgbClr val="0070C0"/>
                </a:solidFill>
              </a:rPr>
              <a:t>Goldhaber</a:t>
            </a:r>
            <a:r>
              <a:rPr lang="en-IN" b="1" dirty="0" smtClean="0">
                <a:solidFill>
                  <a:srgbClr val="0070C0"/>
                </a:solidFill>
              </a:rPr>
              <a:t> 1966 </a:t>
            </a:r>
            <a:r>
              <a:rPr lang="en-IN" b="1" dirty="0" smtClean="0"/>
              <a:t>demonstrated in dogs that </a:t>
            </a:r>
            <a:r>
              <a:rPr lang="en-IN" b="1" dirty="0" err="1" smtClean="0"/>
              <a:t>tetracyclines</a:t>
            </a:r>
            <a:r>
              <a:rPr lang="en-IN" b="1" dirty="0" smtClean="0"/>
              <a:t> are excreted through the GCF; </a:t>
            </a:r>
          </a:p>
          <a:p>
            <a:pPr lvl="1" algn="just">
              <a:lnSpc>
                <a:spcPct val="150000"/>
              </a:lnSpc>
            </a:pPr>
            <a:r>
              <a:rPr lang="en-IN" b="1" dirty="0" err="1" smtClean="0"/>
              <a:t>Metronidazole</a:t>
            </a:r>
            <a:endParaRPr lang="en-IN" b="1" dirty="0">
              <a:solidFill>
                <a:srgbClr val="0070C0"/>
              </a:solidFill>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440160"/>
          </a:xfrm>
        </p:spPr>
        <p:style>
          <a:lnRef idx="0">
            <a:scrgbClr r="0" g="0" b="0"/>
          </a:lnRef>
          <a:fillRef idx="1002">
            <a:schemeClr val="dk2"/>
          </a:fillRef>
          <a:effectRef idx="0">
            <a:scrgbClr r="0" g="0" b="0"/>
          </a:effectRef>
          <a:fontRef idx="major"/>
        </p:style>
        <p:txBody>
          <a:bodyPr>
            <a:noAutofit/>
          </a:bodyPr>
          <a:lstStyle/>
          <a:p>
            <a:r>
              <a:rPr lang="en-IN" sz="2800" b="1" dirty="0" smtClean="0">
                <a:solidFill>
                  <a:srgbClr val="FF0000"/>
                </a:solidFill>
                <a:latin typeface="Bubble" pitchFamily="2" charset="0"/>
              </a:rPr>
              <a:t>Commercially available diagnostic aids</a:t>
            </a:r>
          </a:p>
        </p:txBody>
      </p:sp>
      <p:sp>
        <p:nvSpPr>
          <p:cNvPr id="3" name="Slide Number Placeholder 2"/>
          <p:cNvSpPr>
            <a:spLocks noGrp="1"/>
          </p:cNvSpPr>
          <p:nvPr>
            <p:ph type="sldNum" sz="quarter" idx="12"/>
          </p:nvPr>
        </p:nvSpPr>
        <p:spPr/>
        <p:txBody>
          <a:bodyPr/>
          <a:lstStyle/>
          <a:p>
            <a:fld id="{088A059A-E0DA-48CD-85DC-8754A719405B}" type="slidenum">
              <a:rPr lang="en-IN" smtClean="0"/>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1216" y="692696"/>
          <a:ext cx="5338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88A059A-E0DA-48CD-85DC-8754A719405B}" type="slidenum">
              <a:rPr lang="en-IN" smtClean="0"/>
              <a:pPr/>
              <a:t>26</a:t>
            </a:fld>
            <a:endParaRPr lang="en-IN"/>
          </a:p>
        </p:txBody>
      </p:sp>
      <p:pic>
        <p:nvPicPr>
          <p:cNvPr id="6" name="Picture 5" descr="Inflammation_pic.jpg"/>
          <p:cNvPicPr>
            <a:picLocks noChangeAspect="1"/>
          </p:cNvPicPr>
          <p:nvPr/>
        </p:nvPicPr>
        <p:blipFill>
          <a:blip r:embed="rId7" cstate="print"/>
          <a:stretch>
            <a:fillRect/>
          </a:stretch>
        </p:blipFill>
        <p:spPr>
          <a:xfrm>
            <a:off x="5904147" y="2060848"/>
            <a:ext cx="3132349" cy="2088232"/>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440160"/>
          </a:xfrm>
        </p:spPr>
        <p:style>
          <a:lnRef idx="0">
            <a:scrgbClr r="0" g="0" b="0"/>
          </a:lnRef>
          <a:fillRef idx="1002">
            <a:schemeClr val="dk2"/>
          </a:fillRef>
          <a:effectRef idx="0">
            <a:scrgbClr r="0" g="0" b="0"/>
          </a:effectRef>
          <a:fontRef idx="major"/>
        </p:style>
        <p:txBody>
          <a:bodyPr>
            <a:noAutofit/>
          </a:bodyPr>
          <a:lstStyle/>
          <a:p>
            <a:r>
              <a:rPr lang="en-IN" sz="2800" b="1" dirty="0" smtClean="0">
                <a:solidFill>
                  <a:srgbClr val="FF0000"/>
                </a:solidFill>
                <a:latin typeface="Bubble" pitchFamily="2" charset="0"/>
              </a:rPr>
              <a:t>SALIVA</a:t>
            </a:r>
          </a:p>
        </p:txBody>
      </p:sp>
      <p:sp>
        <p:nvSpPr>
          <p:cNvPr id="3" name="Slide Number Placeholder 2"/>
          <p:cNvSpPr>
            <a:spLocks noGrp="1"/>
          </p:cNvSpPr>
          <p:nvPr>
            <p:ph type="sldNum" sz="quarter" idx="12"/>
          </p:nvPr>
        </p:nvSpPr>
        <p:spPr/>
        <p:txBody>
          <a:bodyPr/>
          <a:lstStyle/>
          <a:p>
            <a:fld id="{088A059A-E0DA-48CD-85DC-8754A719405B}" type="slidenum">
              <a:rPr lang="en-IN" smtClean="0"/>
              <a:pPr/>
              <a:t>27</a:t>
            </a:fld>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400" dirty="0" smtClean="0">
                <a:latin typeface="Tahoma" pitchFamily="34" charset="0"/>
                <a:ea typeface="Tahoma" pitchFamily="34" charset="0"/>
                <a:cs typeface="Tahoma" pitchFamily="34" charset="0"/>
              </a:rPr>
              <a:t>Salivary secretions are protective in nature because they maintain the oral tissues in a physiologic state.</a:t>
            </a:r>
          </a:p>
          <a:p>
            <a:pPr algn="just">
              <a:lnSpc>
                <a:spcPct val="150000"/>
              </a:lnSpc>
            </a:pPr>
            <a:r>
              <a:rPr lang="en-IN" sz="2400" dirty="0" smtClean="0">
                <a:latin typeface="Tahoma" pitchFamily="34" charset="0"/>
                <a:ea typeface="Tahoma" pitchFamily="34" charset="0"/>
                <a:cs typeface="Tahoma" pitchFamily="34" charset="0"/>
              </a:rPr>
              <a:t>Saliva exerts a major influence on plaque by mechanically cleansing the exposed oral surfaces, by buffering acids produced by bacteria, and by controlling bacterial activity.</a:t>
            </a:r>
          </a:p>
        </p:txBody>
      </p:sp>
      <p:sp>
        <p:nvSpPr>
          <p:cNvPr id="4" name="Slide Number Placeholder 3"/>
          <p:cNvSpPr>
            <a:spLocks noGrp="1"/>
          </p:cNvSpPr>
          <p:nvPr>
            <p:ph type="sldNum" sz="quarter" idx="12"/>
          </p:nvPr>
        </p:nvSpPr>
        <p:spPr/>
        <p:txBody>
          <a:bodyPr/>
          <a:lstStyle/>
          <a:p>
            <a:fld id="{088A059A-E0DA-48CD-85DC-8754A719405B}"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200" b="1" dirty="0" smtClean="0">
                <a:solidFill>
                  <a:srgbClr val="C00000"/>
                </a:solidFill>
                <a:latin typeface="Segoe Print" pitchFamily="2" charset="0"/>
              </a:rPr>
              <a:t>Antibacterial Factors</a:t>
            </a:r>
            <a:endParaRPr lang="en-IN" sz="3200" dirty="0">
              <a:solidFill>
                <a:srgbClr val="C00000"/>
              </a:solidFill>
            </a:endParaRPr>
          </a:p>
        </p:txBody>
      </p:sp>
      <p:sp>
        <p:nvSpPr>
          <p:cNvPr id="6" name="Text Placeholder 5"/>
          <p:cNvSpPr>
            <a:spLocks noGrp="1"/>
          </p:cNvSpPr>
          <p:nvPr>
            <p:ph type="body" idx="1"/>
          </p:nvPr>
        </p:nvSpPr>
        <p:spPr/>
        <p:txBody>
          <a:bodyPr/>
          <a:lstStyle/>
          <a:p>
            <a:r>
              <a:rPr lang="en-IN" dirty="0" smtClean="0">
                <a:latin typeface="Tahoma" pitchFamily="34" charset="0"/>
                <a:ea typeface="Tahoma" pitchFamily="34" charset="0"/>
                <a:cs typeface="Tahoma" pitchFamily="34" charset="0"/>
              </a:rPr>
              <a:t>Inorganic factors</a:t>
            </a:r>
            <a:endParaRPr lang="en-IN" dirty="0">
              <a:latin typeface="Tahoma" pitchFamily="34" charset="0"/>
              <a:ea typeface="Tahoma" pitchFamily="34" charset="0"/>
              <a:cs typeface="Tahoma" pitchFamily="34" charset="0"/>
            </a:endParaRPr>
          </a:p>
        </p:txBody>
      </p:sp>
      <p:sp>
        <p:nvSpPr>
          <p:cNvPr id="7" name="Content Placeholder 6"/>
          <p:cNvSpPr>
            <a:spLocks noGrp="1"/>
          </p:cNvSpPr>
          <p:nvPr>
            <p:ph sz="half" idx="2"/>
          </p:nvPr>
        </p:nvSpPr>
        <p:spPr/>
        <p:txBody>
          <a:bodyPr/>
          <a:lstStyle/>
          <a:p>
            <a:pPr>
              <a:lnSpc>
                <a:spcPct val="150000"/>
              </a:lnSpc>
            </a:pPr>
            <a:r>
              <a:rPr lang="en-IN" dirty="0" smtClean="0">
                <a:latin typeface="Tahoma" pitchFamily="34" charset="0"/>
                <a:ea typeface="Tahoma" pitchFamily="34" charset="0"/>
                <a:cs typeface="Tahoma" pitchFamily="34" charset="0"/>
              </a:rPr>
              <a:t>ions and gases,  bicarbonate, sodium, potassium, phosphates, calcium, fluorides, ammonium, and carbon dioxide.</a:t>
            </a:r>
            <a:endParaRPr lang="en-IN" dirty="0">
              <a:latin typeface="Tahoma" pitchFamily="34" charset="0"/>
              <a:ea typeface="Tahoma" pitchFamily="34" charset="0"/>
              <a:cs typeface="Tahoma" pitchFamily="34" charset="0"/>
            </a:endParaRPr>
          </a:p>
        </p:txBody>
      </p:sp>
      <p:sp>
        <p:nvSpPr>
          <p:cNvPr id="8" name="Text Placeholder 7"/>
          <p:cNvSpPr>
            <a:spLocks noGrp="1"/>
          </p:cNvSpPr>
          <p:nvPr>
            <p:ph type="body" sz="quarter" idx="3"/>
          </p:nvPr>
        </p:nvSpPr>
        <p:spPr/>
        <p:txBody>
          <a:bodyPr/>
          <a:lstStyle/>
          <a:p>
            <a:r>
              <a:rPr lang="en-IN" dirty="0" smtClean="0">
                <a:latin typeface="Tahoma" pitchFamily="34" charset="0"/>
                <a:ea typeface="Tahoma" pitchFamily="34" charset="0"/>
                <a:cs typeface="Tahoma" pitchFamily="34" charset="0"/>
              </a:rPr>
              <a:t>Organic factors</a:t>
            </a:r>
            <a:endParaRPr lang="en-IN" dirty="0">
              <a:latin typeface="Tahoma" pitchFamily="34" charset="0"/>
              <a:ea typeface="Tahoma" pitchFamily="34" charset="0"/>
              <a:cs typeface="Tahoma" pitchFamily="34" charset="0"/>
            </a:endParaRPr>
          </a:p>
        </p:txBody>
      </p:sp>
      <p:sp>
        <p:nvSpPr>
          <p:cNvPr id="9" name="Content Placeholder 8"/>
          <p:cNvSpPr>
            <a:spLocks noGrp="1"/>
          </p:cNvSpPr>
          <p:nvPr>
            <p:ph sz="quarter" idx="4"/>
          </p:nvPr>
        </p:nvSpPr>
        <p:spPr/>
        <p:txBody>
          <a:bodyPr>
            <a:normAutofit fontScale="92500"/>
          </a:bodyPr>
          <a:lstStyle/>
          <a:p>
            <a:pPr>
              <a:lnSpc>
                <a:spcPct val="150000"/>
              </a:lnSpc>
            </a:pPr>
            <a:r>
              <a:rPr lang="en-IN" dirty="0" err="1" smtClean="0">
                <a:latin typeface="Tahoma" pitchFamily="34" charset="0"/>
                <a:ea typeface="Tahoma" pitchFamily="34" charset="0"/>
                <a:cs typeface="Tahoma" pitchFamily="34" charset="0"/>
              </a:rPr>
              <a:t>lysozyme</a:t>
            </a:r>
            <a:r>
              <a:rPr lang="en-IN" dirty="0" smtClean="0">
                <a:latin typeface="Tahoma" pitchFamily="34" charset="0"/>
                <a:ea typeface="Tahoma" pitchFamily="34" charset="0"/>
                <a:cs typeface="Tahoma" pitchFamily="34" charset="0"/>
              </a:rPr>
              <a:t>, </a:t>
            </a:r>
            <a:r>
              <a:rPr lang="en-IN" dirty="0" err="1" smtClean="0">
                <a:latin typeface="Tahoma" pitchFamily="34" charset="0"/>
                <a:ea typeface="Tahoma" pitchFamily="34" charset="0"/>
                <a:cs typeface="Tahoma" pitchFamily="34" charset="0"/>
              </a:rPr>
              <a:t>lactoferrin</a:t>
            </a:r>
            <a:r>
              <a:rPr lang="en-IN" dirty="0" smtClean="0">
                <a:latin typeface="Tahoma" pitchFamily="34" charset="0"/>
                <a:ea typeface="Tahoma" pitchFamily="34" charset="0"/>
                <a:cs typeface="Tahoma" pitchFamily="34" charset="0"/>
              </a:rPr>
              <a:t>, </a:t>
            </a:r>
            <a:r>
              <a:rPr lang="en-IN" dirty="0" err="1" smtClean="0">
                <a:latin typeface="Tahoma" pitchFamily="34" charset="0"/>
                <a:ea typeface="Tahoma" pitchFamily="34" charset="0"/>
                <a:cs typeface="Tahoma" pitchFamily="34" charset="0"/>
              </a:rPr>
              <a:t>myeloperoxidase</a:t>
            </a:r>
            <a:r>
              <a:rPr lang="en-IN" dirty="0" smtClean="0">
                <a:latin typeface="Tahoma" pitchFamily="34" charset="0"/>
                <a:ea typeface="Tahoma" pitchFamily="34" charset="0"/>
                <a:cs typeface="Tahoma" pitchFamily="34" charset="0"/>
              </a:rPr>
              <a:t>, </a:t>
            </a:r>
            <a:r>
              <a:rPr lang="en-IN" dirty="0" err="1" smtClean="0">
                <a:latin typeface="Tahoma" pitchFamily="34" charset="0"/>
                <a:ea typeface="Tahoma" pitchFamily="34" charset="0"/>
                <a:cs typeface="Tahoma" pitchFamily="34" charset="0"/>
              </a:rPr>
              <a:t>lactoperoxidase</a:t>
            </a:r>
            <a:r>
              <a:rPr lang="en-IN" dirty="0" smtClean="0">
                <a:latin typeface="Tahoma" pitchFamily="34" charset="0"/>
                <a:ea typeface="Tahoma" pitchFamily="34" charset="0"/>
                <a:cs typeface="Tahoma" pitchFamily="34" charset="0"/>
              </a:rPr>
              <a:t>, and agglutinins such as </a:t>
            </a:r>
            <a:r>
              <a:rPr lang="en-IN" dirty="0" err="1" smtClean="0">
                <a:latin typeface="Tahoma" pitchFamily="34" charset="0"/>
                <a:ea typeface="Tahoma" pitchFamily="34" charset="0"/>
                <a:cs typeface="Tahoma" pitchFamily="34" charset="0"/>
              </a:rPr>
              <a:t>glycoproteins</a:t>
            </a:r>
            <a:r>
              <a:rPr lang="en-IN" dirty="0" smtClean="0">
                <a:latin typeface="Tahoma" pitchFamily="34" charset="0"/>
                <a:ea typeface="Tahoma" pitchFamily="34" charset="0"/>
                <a:cs typeface="Tahoma" pitchFamily="34" charset="0"/>
              </a:rPr>
              <a:t>, </a:t>
            </a:r>
            <a:r>
              <a:rPr lang="en-IN" dirty="0" err="1" smtClean="0">
                <a:latin typeface="Tahoma" pitchFamily="34" charset="0"/>
                <a:ea typeface="Tahoma" pitchFamily="34" charset="0"/>
                <a:cs typeface="Tahoma" pitchFamily="34" charset="0"/>
              </a:rPr>
              <a:t>mucins</a:t>
            </a:r>
            <a:r>
              <a:rPr lang="en-IN" dirty="0" smtClean="0">
                <a:latin typeface="Tahoma" pitchFamily="34" charset="0"/>
                <a:ea typeface="Tahoma" pitchFamily="34" charset="0"/>
                <a:cs typeface="Tahoma" pitchFamily="34" charset="0"/>
              </a:rPr>
              <a:t>,</a:t>
            </a:r>
            <a:r>
              <a:rPr lang="el-GR" dirty="0" smtClean="0">
                <a:latin typeface="Tahoma" pitchFamily="34" charset="0"/>
                <a:ea typeface="Tahoma" pitchFamily="34" charset="0"/>
                <a:cs typeface="Tahoma" pitchFamily="34" charset="0"/>
              </a:rPr>
              <a:t>β2-</a:t>
            </a:r>
            <a:r>
              <a:rPr lang="en-IN" dirty="0" err="1" smtClean="0">
                <a:latin typeface="Tahoma" pitchFamily="34" charset="0"/>
                <a:ea typeface="Tahoma" pitchFamily="34" charset="0"/>
                <a:cs typeface="Tahoma" pitchFamily="34" charset="0"/>
              </a:rPr>
              <a:t>macroglobulins</a:t>
            </a:r>
            <a:r>
              <a:rPr lang="en-IN" dirty="0" smtClean="0">
                <a:latin typeface="Tahoma" pitchFamily="34" charset="0"/>
                <a:ea typeface="Tahoma" pitchFamily="34" charset="0"/>
                <a:cs typeface="Tahoma" pitchFamily="34" charset="0"/>
              </a:rPr>
              <a:t>, </a:t>
            </a:r>
            <a:r>
              <a:rPr lang="en-IN" dirty="0" err="1" smtClean="0">
                <a:latin typeface="Tahoma" pitchFamily="34" charset="0"/>
                <a:ea typeface="Tahoma" pitchFamily="34" charset="0"/>
                <a:cs typeface="Tahoma" pitchFamily="34" charset="0"/>
              </a:rPr>
              <a:t>fibronectins</a:t>
            </a:r>
            <a:r>
              <a:rPr lang="en-IN" dirty="0" smtClean="0">
                <a:latin typeface="Tahoma" pitchFamily="34" charset="0"/>
                <a:ea typeface="Tahoma" pitchFamily="34" charset="0"/>
                <a:cs typeface="Tahoma" pitchFamily="34" charset="0"/>
              </a:rPr>
              <a:t>, and antibodies.</a:t>
            </a:r>
            <a:endParaRPr lang="en-IN"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en-US" dirty="0" smtClean="0"/>
              <a:t>CONTENT</a:t>
            </a:r>
            <a:endParaRPr lang="en-IN" dirty="0"/>
          </a:p>
        </p:txBody>
      </p:sp>
      <p:sp>
        <p:nvSpPr>
          <p:cNvPr id="3" name="Content Placeholder 2"/>
          <p:cNvSpPr>
            <a:spLocks noGrp="1"/>
          </p:cNvSpPr>
          <p:nvPr>
            <p:ph idx="1"/>
          </p:nvPr>
        </p:nvSpPr>
        <p:spPr>
          <a:xfrm>
            <a:off x="1000100" y="1071547"/>
            <a:ext cx="7358114" cy="4286280"/>
          </a:xfrm>
        </p:spPr>
        <p:txBody>
          <a:bodyPr>
            <a:noAutofit/>
          </a:bodyPr>
          <a:lstStyle/>
          <a:p>
            <a:pPr algn="ctr" fontAlgn="t">
              <a:buNone/>
            </a:pPr>
            <a:r>
              <a:rPr lang="en-US" sz="2400" b="1" u="sng" dirty="0" smtClean="0">
                <a:latin typeface="Times New Roman" pitchFamily="18" charset="0"/>
                <a:cs typeface="Times New Roman" pitchFamily="18" charset="0"/>
              </a:rPr>
              <a:t>PART I</a:t>
            </a:r>
          </a:p>
          <a:p>
            <a:pPr fontAlgn="t">
              <a:buNone/>
            </a:pPr>
            <a:r>
              <a:rPr lang="en-US" sz="2400" dirty="0" smtClean="0">
                <a:latin typeface="Times New Roman" pitchFamily="18" charset="0"/>
                <a:cs typeface="Times New Roman" pitchFamily="18" charset="0"/>
              </a:rPr>
              <a:t>INTRODUCTION</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DEFINITION</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HISTORY</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MECHANISM OF GCF PRODUCTION</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MECHANISM OF GCF COLLETION </a:t>
            </a:r>
          </a:p>
          <a:p>
            <a:pPr algn="ctr" fontAlgn="t">
              <a:buNone/>
            </a:pPr>
            <a:r>
              <a:rPr lang="en-US" sz="2400" b="1" u="sng" dirty="0" smtClean="0">
                <a:latin typeface="Times New Roman" pitchFamily="18" charset="0"/>
                <a:cs typeface="Times New Roman" pitchFamily="18" charset="0"/>
              </a:rPr>
              <a:t>PART II</a:t>
            </a:r>
            <a:endParaRPr lang="en-IN" sz="2400" b="1" u="sng"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METHODS OF ESTIMATING GCF</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COMPOSITION OF GCF</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CLINICAL SIGNIFICANCE OF GCF</a:t>
            </a:r>
            <a:endParaRPr lang="en-IN" sz="2400" dirty="0" smtClean="0">
              <a:latin typeface="Times New Roman" pitchFamily="18" charset="0"/>
              <a:cs typeface="Times New Roman" pitchFamily="18" charset="0"/>
            </a:endParaRPr>
          </a:p>
          <a:p>
            <a:pPr fontAlgn="t">
              <a:buNone/>
            </a:pPr>
            <a:r>
              <a:rPr lang="en-US" sz="2400" dirty="0" smtClean="0">
                <a:latin typeface="Times New Roman" pitchFamily="18" charset="0"/>
                <a:cs typeface="Times New Roman" pitchFamily="18" charset="0"/>
              </a:rPr>
              <a:t>SALIVA</a:t>
            </a:r>
            <a:endParaRPr lang="en-IN" sz="2400" dirty="0" smtClean="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N"/>
          </a:p>
        </p:txBody>
      </p:sp>
      <p:sp>
        <p:nvSpPr>
          <p:cNvPr id="9" name="Content Placeholder 8"/>
          <p:cNvSpPr>
            <a:spLocks noGrp="1"/>
          </p:cNvSpPr>
          <p:nvPr>
            <p:ph idx="1"/>
          </p:nvPr>
        </p:nvSpPr>
        <p:spPr/>
        <p:txBody>
          <a:bodyPr>
            <a:normAutofit/>
          </a:bodyPr>
          <a:lstStyle/>
          <a:p>
            <a:pPr algn="just">
              <a:lnSpc>
                <a:spcPct val="150000"/>
              </a:lnSpc>
            </a:pPr>
            <a:r>
              <a:rPr lang="en-IN" sz="2400" dirty="0" err="1" smtClean="0">
                <a:solidFill>
                  <a:srgbClr val="C00000"/>
                </a:solidFill>
                <a:latin typeface="Tahoma" pitchFamily="34" charset="0"/>
                <a:ea typeface="Tahoma" pitchFamily="34" charset="0"/>
                <a:cs typeface="Tahoma" pitchFamily="34" charset="0"/>
              </a:rPr>
              <a:t>Lysozyme</a:t>
            </a:r>
            <a:r>
              <a:rPr lang="en-IN" sz="2400" dirty="0" smtClean="0">
                <a:latin typeface="Tahoma" pitchFamily="34" charset="0"/>
                <a:ea typeface="Tahoma" pitchFamily="34" charset="0"/>
                <a:cs typeface="Tahoma" pitchFamily="34" charset="0"/>
              </a:rPr>
              <a:t> is a hydrolytic enzyme that cleaves the cell wall of certain bacteria and works on both gram-negative and gram-positive organisms.</a:t>
            </a:r>
          </a:p>
          <a:p>
            <a:pPr algn="just">
              <a:lnSpc>
                <a:spcPct val="150000"/>
              </a:lnSpc>
            </a:pPr>
            <a:r>
              <a:rPr lang="en-IN" sz="2400" dirty="0" err="1" smtClean="0">
                <a:solidFill>
                  <a:srgbClr val="C00000"/>
                </a:solidFill>
                <a:latin typeface="Tahoma" pitchFamily="34" charset="0"/>
                <a:ea typeface="Tahoma" pitchFamily="34" charset="0"/>
                <a:cs typeface="Tahoma" pitchFamily="34" charset="0"/>
              </a:rPr>
              <a:t>Lactoperoxidase-thiocyanate</a:t>
            </a:r>
            <a:r>
              <a:rPr lang="en-IN" sz="2400" dirty="0" smtClean="0">
                <a:solidFill>
                  <a:srgbClr val="C00000"/>
                </a:solidFill>
                <a:latin typeface="Tahoma" pitchFamily="34" charset="0"/>
                <a:ea typeface="Tahoma" pitchFamily="34" charset="0"/>
                <a:cs typeface="Tahoma" pitchFamily="34" charset="0"/>
              </a:rPr>
              <a:t> system </a:t>
            </a:r>
            <a:r>
              <a:rPr lang="en-IN" sz="2400" dirty="0" smtClean="0">
                <a:latin typeface="Tahoma" pitchFamily="34" charset="0"/>
                <a:ea typeface="Tahoma" pitchFamily="34" charset="0"/>
                <a:cs typeface="Tahoma" pitchFamily="34" charset="0"/>
              </a:rPr>
              <a:t>in saliva has been shown to be bactericidal to some strains of Lactobacillus and Streptococcus.</a:t>
            </a:r>
          </a:p>
        </p:txBody>
      </p:sp>
      <p:sp>
        <p:nvSpPr>
          <p:cNvPr id="7" name="Slide Number Placeholder 6"/>
          <p:cNvSpPr>
            <a:spLocks noGrp="1"/>
          </p:cNvSpPr>
          <p:nvPr>
            <p:ph type="sldNum" sz="quarter" idx="12"/>
          </p:nvPr>
        </p:nvSpPr>
        <p:spPr/>
        <p:txBody>
          <a:bodyPr/>
          <a:lstStyle/>
          <a:p>
            <a:fld id="{088A059A-E0DA-48CD-85DC-8754A719405B}"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400" dirty="0" err="1" smtClean="0">
                <a:solidFill>
                  <a:srgbClr val="C00000"/>
                </a:solidFill>
                <a:latin typeface="Tahoma" pitchFamily="34" charset="0"/>
                <a:ea typeface="Tahoma" pitchFamily="34" charset="0"/>
                <a:cs typeface="Tahoma" pitchFamily="34" charset="0"/>
              </a:rPr>
              <a:t>Lactoferrin</a:t>
            </a:r>
            <a:r>
              <a:rPr lang="en-IN" sz="2400" dirty="0" smtClean="0">
                <a:solidFill>
                  <a:srgbClr val="C00000"/>
                </a:solidFill>
                <a:latin typeface="Tahoma" pitchFamily="34" charset="0"/>
                <a:ea typeface="Tahoma" pitchFamily="34" charset="0"/>
                <a:cs typeface="Tahoma" pitchFamily="34" charset="0"/>
              </a:rPr>
              <a:t>, </a:t>
            </a:r>
            <a:r>
              <a:rPr lang="en-IN" sz="2400" dirty="0" smtClean="0">
                <a:latin typeface="Tahoma" pitchFamily="34" charset="0"/>
                <a:ea typeface="Tahoma" pitchFamily="34" charset="0"/>
                <a:cs typeface="Tahoma" pitchFamily="34" charset="0"/>
              </a:rPr>
              <a:t>which is effective against </a:t>
            </a:r>
            <a:r>
              <a:rPr lang="en-IN" sz="2400" dirty="0" err="1" smtClean="0">
                <a:latin typeface="Tahoma" pitchFamily="34" charset="0"/>
                <a:ea typeface="Tahoma" pitchFamily="34" charset="0"/>
                <a:cs typeface="Tahoma" pitchFamily="34" charset="0"/>
              </a:rPr>
              <a:t>Actinobacillus</a:t>
            </a:r>
            <a:r>
              <a:rPr lang="en-IN" sz="2400" dirty="0" smtClean="0">
                <a:latin typeface="Tahoma" pitchFamily="34" charset="0"/>
                <a:ea typeface="Tahoma" pitchFamily="34" charset="0"/>
                <a:cs typeface="Tahoma" pitchFamily="34" charset="0"/>
              </a:rPr>
              <a:t> species.</a:t>
            </a:r>
          </a:p>
          <a:p>
            <a:pPr algn="just">
              <a:lnSpc>
                <a:spcPct val="150000"/>
              </a:lnSpc>
            </a:pPr>
            <a:r>
              <a:rPr lang="en-IN" sz="2400" dirty="0" err="1" smtClean="0">
                <a:solidFill>
                  <a:srgbClr val="C00000"/>
                </a:solidFill>
                <a:latin typeface="Tahoma" pitchFamily="34" charset="0"/>
                <a:ea typeface="Tahoma" pitchFamily="34" charset="0"/>
                <a:cs typeface="Tahoma" pitchFamily="34" charset="0"/>
              </a:rPr>
              <a:t>Myeloperoxidase</a:t>
            </a:r>
            <a:r>
              <a:rPr lang="en-IN" sz="2400" dirty="0" smtClean="0">
                <a:solidFill>
                  <a:srgbClr val="C00000"/>
                </a:solidFill>
                <a:latin typeface="Tahoma" pitchFamily="34" charset="0"/>
                <a:ea typeface="Tahoma" pitchFamily="34" charset="0"/>
                <a:cs typeface="Tahoma" pitchFamily="34" charset="0"/>
              </a:rPr>
              <a:t>, </a:t>
            </a:r>
            <a:r>
              <a:rPr lang="en-IN" sz="2400" dirty="0" smtClean="0">
                <a:latin typeface="Tahoma" pitchFamily="34" charset="0"/>
                <a:ea typeface="Tahoma" pitchFamily="34" charset="0"/>
                <a:cs typeface="Tahoma" pitchFamily="34" charset="0"/>
              </a:rPr>
              <a:t>an enzyme is released by leukocytes and is bactericidal for </a:t>
            </a:r>
            <a:r>
              <a:rPr lang="en-IN" sz="2400" dirty="0" err="1" smtClean="0">
                <a:latin typeface="Tahoma" pitchFamily="34" charset="0"/>
                <a:ea typeface="Tahoma" pitchFamily="34" charset="0"/>
                <a:cs typeface="Tahoma" pitchFamily="34" charset="0"/>
              </a:rPr>
              <a:t>Actinobacillus</a:t>
            </a:r>
            <a:r>
              <a:rPr lang="en-IN" sz="2400" dirty="0" smtClean="0">
                <a:latin typeface="Tahoma" pitchFamily="34" charset="0"/>
                <a:ea typeface="Tahoma" pitchFamily="34" charset="0"/>
                <a:cs typeface="Tahoma" pitchFamily="34" charset="0"/>
              </a:rPr>
              <a:t> and also inhibits the attachment of </a:t>
            </a:r>
            <a:r>
              <a:rPr lang="en-IN" sz="2400" dirty="0" err="1" smtClean="0">
                <a:latin typeface="Tahoma" pitchFamily="34" charset="0"/>
                <a:ea typeface="Tahoma" pitchFamily="34" charset="0"/>
                <a:cs typeface="Tahoma" pitchFamily="34" charset="0"/>
              </a:rPr>
              <a:t>Actinomyces</a:t>
            </a:r>
            <a:r>
              <a:rPr lang="en-IN" sz="2400" dirty="0" smtClean="0">
                <a:latin typeface="Tahoma" pitchFamily="34" charset="0"/>
                <a:ea typeface="Tahoma" pitchFamily="34" charset="0"/>
                <a:cs typeface="Tahoma" pitchFamily="34" charset="0"/>
              </a:rPr>
              <a:t> strains to </a:t>
            </a:r>
            <a:r>
              <a:rPr lang="en-IN" sz="2400" dirty="0" err="1" smtClean="0">
                <a:latin typeface="Tahoma" pitchFamily="34" charset="0"/>
                <a:ea typeface="Tahoma" pitchFamily="34" charset="0"/>
                <a:cs typeface="Tahoma" pitchFamily="34" charset="0"/>
              </a:rPr>
              <a:t>hydroxyapatite</a:t>
            </a:r>
            <a:endParaRPr lang="en-IN" sz="24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C00000"/>
                </a:solidFill>
                <a:latin typeface="Segoe Print" pitchFamily="2" charset="0"/>
              </a:rPr>
              <a:t>Salivary Antibodies</a:t>
            </a:r>
            <a:endParaRPr lang="en-IN" sz="3600" dirty="0">
              <a:solidFill>
                <a:srgbClr val="C00000"/>
              </a:solidFill>
            </a:endParaRPr>
          </a:p>
        </p:txBody>
      </p:sp>
      <p:sp>
        <p:nvSpPr>
          <p:cNvPr id="3" name="Content Placeholder 2"/>
          <p:cNvSpPr>
            <a:spLocks noGrp="1"/>
          </p:cNvSpPr>
          <p:nvPr>
            <p:ph idx="1"/>
          </p:nvPr>
        </p:nvSpPr>
        <p:spPr/>
        <p:txBody>
          <a:bodyPr>
            <a:normAutofit/>
          </a:bodyPr>
          <a:lstStyle/>
          <a:p>
            <a:pPr algn="just">
              <a:lnSpc>
                <a:spcPct val="150000"/>
              </a:lnSpc>
            </a:pPr>
            <a:r>
              <a:rPr lang="en-IN" sz="2400" dirty="0" err="1" smtClean="0">
                <a:latin typeface="Tahoma" pitchFamily="34" charset="0"/>
                <a:ea typeface="Tahoma" pitchFamily="34" charset="0"/>
                <a:cs typeface="Tahoma" pitchFamily="34" charset="0"/>
              </a:rPr>
              <a:t>IgA</a:t>
            </a:r>
            <a:endParaRPr lang="en-IN" sz="2400" dirty="0" smtClean="0">
              <a:latin typeface="Tahoma" pitchFamily="34" charset="0"/>
              <a:ea typeface="Tahoma" pitchFamily="34" charset="0"/>
              <a:cs typeface="Tahoma" pitchFamily="34" charset="0"/>
            </a:endParaRPr>
          </a:p>
          <a:p>
            <a:pPr lvl="1" algn="just">
              <a:lnSpc>
                <a:spcPct val="150000"/>
              </a:lnSpc>
            </a:pPr>
            <a:r>
              <a:rPr lang="en-IN" sz="2000" dirty="0" smtClean="0">
                <a:latin typeface="Tahoma" pitchFamily="34" charset="0"/>
                <a:ea typeface="Tahoma" pitchFamily="34" charset="0"/>
                <a:cs typeface="Tahoma" pitchFamily="34" charset="0"/>
              </a:rPr>
              <a:t>preponderant immunoglobulin found in saliva </a:t>
            </a:r>
          </a:p>
          <a:p>
            <a:pPr lvl="1" algn="just">
              <a:lnSpc>
                <a:spcPct val="150000"/>
              </a:lnSpc>
            </a:pPr>
            <a:r>
              <a:rPr lang="en-IN" sz="2000" dirty="0" smtClean="0">
                <a:latin typeface="Tahoma" pitchFamily="34" charset="0"/>
                <a:ea typeface="Tahoma" pitchFamily="34" charset="0"/>
                <a:cs typeface="Tahoma" pitchFamily="34" charset="0"/>
              </a:rPr>
              <a:t>produced by the salivary glands. </a:t>
            </a:r>
          </a:p>
          <a:p>
            <a:pPr lvl="1" algn="just">
              <a:lnSpc>
                <a:spcPct val="150000"/>
              </a:lnSpc>
            </a:pPr>
            <a:r>
              <a:rPr lang="en-IN" sz="2000" dirty="0" smtClean="0">
                <a:latin typeface="Tahoma" pitchFamily="34" charset="0"/>
                <a:ea typeface="Tahoma" pitchFamily="34" charset="0"/>
                <a:cs typeface="Tahoma" pitchFamily="34" charset="0"/>
              </a:rPr>
              <a:t>can inhibit the attachment of oral Streptococcus species to epithelial cells.</a:t>
            </a:r>
          </a:p>
          <a:p>
            <a:pPr algn="just">
              <a:lnSpc>
                <a:spcPct val="150000"/>
              </a:lnSpc>
            </a:pPr>
            <a:r>
              <a:rPr lang="en-IN" sz="2400" dirty="0" err="1" smtClean="0">
                <a:latin typeface="Tahoma" pitchFamily="34" charset="0"/>
                <a:ea typeface="Tahoma" pitchFamily="34" charset="0"/>
                <a:cs typeface="Tahoma" pitchFamily="34" charset="0"/>
              </a:rPr>
              <a:t>IgG</a:t>
            </a:r>
            <a:r>
              <a:rPr lang="en-IN" sz="2400" dirty="0" smtClean="0">
                <a:latin typeface="Tahoma" pitchFamily="34" charset="0"/>
                <a:ea typeface="Tahoma" pitchFamily="34" charset="0"/>
                <a:cs typeface="Tahoma" pitchFamily="34" charset="0"/>
              </a:rPr>
              <a:t> and </a:t>
            </a:r>
            <a:r>
              <a:rPr lang="en-IN" sz="2400" dirty="0" err="1" smtClean="0">
                <a:latin typeface="Tahoma" pitchFamily="34" charset="0"/>
                <a:ea typeface="Tahoma" pitchFamily="34" charset="0"/>
                <a:cs typeface="Tahoma" pitchFamily="34" charset="0"/>
              </a:rPr>
              <a:t>IgM</a:t>
            </a:r>
            <a:endParaRPr lang="en-IN" sz="2400" dirty="0" smtClean="0">
              <a:latin typeface="Tahoma" pitchFamily="34" charset="0"/>
              <a:ea typeface="Tahoma" pitchFamily="34" charset="0"/>
              <a:cs typeface="Tahoma" pitchFamily="34" charset="0"/>
            </a:endParaRPr>
          </a:p>
          <a:p>
            <a:pPr algn="just">
              <a:lnSpc>
                <a:spcPct val="150000"/>
              </a:lnSpc>
            </a:pPr>
            <a:endParaRPr lang="en-IN"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latin typeface="Segoe Print" pitchFamily="2" charset="0"/>
              </a:rPr>
              <a:t>Salivary Enzymes</a:t>
            </a:r>
            <a:endParaRPr lang="en-IN" sz="3600" dirty="0"/>
          </a:p>
        </p:txBody>
      </p:sp>
      <p:sp>
        <p:nvSpPr>
          <p:cNvPr id="3" name="Content Placeholder 2"/>
          <p:cNvSpPr>
            <a:spLocks noGrp="1"/>
          </p:cNvSpPr>
          <p:nvPr>
            <p:ph idx="1"/>
          </p:nvPr>
        </p:nvSpPr>
        <p:spPr/>
        <p:txBody>
          <a:bodyPr>
            <a:normAutofit/>
          </a:bodyPr>
          <a:lstStyle/>
          <a:p>
            <a:pPr algn="just"/>
            <a:r>
              <a:rPr lang="en-IN" sz="2400" dirty="0" smtClean="0">
                <a:solidFill>
                  <a:srgbClr val="C00000"/>
                </a:solidFill>
                <a:latin typeface="Tahoma" pitchFamily="34" charset="0"/>
                <a:ea typeface="Tahoma" pitchFamily="34" charset="0"/>
                <a:cs typeface="Tahoma" pitchFamily="34" charset="0"/>
              </a:rPr>
              <a:t>parotid amylase</a:t>
            </a:r>
            <a:r>
              <a:rPr lang="en-IN" sz="2400" dirty="0" smtClean="0">
                <a:latin typeface="Tahoma" pitchFamily="34" charset="0"/>
                <a:ea typeface="Tahoma" pitchFamily="34" charset="0"/>
                <a:cs typeface="Tahoma" pitchFamily="34" charset="0"/>
              </a:rPr>
              <a:t>….. Major enzyme derived from the salivary glands, bacteria, leukocytes, oral tissues, and ingested substances. </a:t>
            </a:r>
          </a:p>
          <a:p>
            <a:pPr algn="just"/>
            <a:r>
              <a:rPr lang="en-IN" sz="2400" dirty="0" smtClean="0">
                <a:latin typeface="Tahoma" pitchFamily="34" charset="0"/>
                <a:ea typeface="Tahoma" pitchFamily="34" charset="0"/>
                <a:cs typeface="Tahoma" pitchFamily="34" charset="0"/>
              </a:rPr>
              <a:t>Salivary enzymes that increases in  concentrations in periodontal disease: 	</a:t>
            </a:r>
          </a:p>
          <a:p>
            <a:pPr algn="just">
              <a:buFontTx/>
              <a:buNone/>
            </a:pPr>
            <a:r>
              <a:rPr lang="en-IN" sz="2400" dirty="0" smtClean="0">
                <a:latin typeface="Tahoma" pitchFamily="34" charset="0"/>
                <a:ea typeface="Tahoma" pitchFamily="34" charset="0"/>
                <a:cs typeface="Tahoma" pitchFamily="34" charset="0"/>
              </a:rPr>
              <a:t>			</a:t>
            </a:r>
            <a:r>
              <a:rPr lang="en-IN" sz="2400" dirty="0" err="1" smtClean="0">
                <a:solidFill>
                  <a:srgbClr val="C00000"/>
                </a:solidFill>
                <a:latin typeface="Tahoma" pitchFamily="34" charset="0"/>
                <a:ea typeface="Tahoma" pitchFamily="34" charset="0"/>
                <a:cs typeface="Tahoma" pitchFamily="34" charset="0"/>
              </a:rPr>
              <a:t>Hyaluronidase</a:t>
            </a:r>
            <a:r>
              <a:rPr lang="en-IN" sz="2400" dirty="0" smtClean="0">
                <a:solidFill>
                  <a:srgbClr val="C00000"/>
                </a:solidFill>
                <a:latin typeface="Tahoma" pitchFamily="34" charset="0"/>
                <a:ea typeface="Tahoma" pitchFamily="34" charset="0"/>
                <a:cs typeface="Tahoma" pitchFamily="34" charset="0"/>
              </a:rPr>
              <a:t> and lipase, </a:t>
            </a:r>
            <a:r>
              <a:rPr lang="el-GR" sz="2400" dirty="0" smtClean="0">
                <a:solidFill>
                  <a:srgbClr val="C00000"/>
                </a:solidFill>
                <a:latin typeface="Tahoma" pitchFamily="34" charset="0"/>
                <a:ea typeface="Tahoma" pitchFamily="34" charset="0"/>
                <a:cs typeface="Tahoma" pitchFamily="34" charset="0"/>
              </a:rPr>
              <a:t>β-</a:t>
            </a:r>
            <a:r>
              <a:rPr lang="en-IN" sz="2400" dirty="0" err="1" smtClean="0">
                <a:solidFill>
                  <a:srgbClr val="C00000"/>
                </a:solidFill>
                <a:latin typeface="Tahoma" pitchFamily="34" charset="0"/>
                <a:ea typeface="Tahoma" pitchFamily="34" charset="0"/>
                <a:cs typeface="Tahoma" pitchFamily="34" charset="0"/>
              </a:rPr>
              <a:t>glucuronidase</a:t>
            </a:r>
            <a:r>
              <a:rPr lang="en-IN" sz="2400" dirty="0" smtClean="0">
                <a:solidFill>
                  <a:srgbClr val="C00000"/>
                </a:solidFill>
                <a:latin typeface="Tahoma" pitchFamily="34" charset="0"/>
                <a:ea typeface="Tahoma" pitchFamily="34" charset="0"/>
                <a:cs typeface="Tahoma" pitchFamily="34" charset="0"/>
              </a:rPr>
              <a:t> and </a:t>
            </a:r>
            <a:r>
              <a:rPr lang="en-IN" sz="2400" dirty="0" err="1" smtClean="0">
                <a:solidFill>
                  <a:srgbClr val="C00000"/>
                </a:solidFill>
                <a:latin typeface="Tahoma" pitchFamily="34" charset="0"/>
                <a:ea typeface="Tahoma" pitchFamily="34" charset="0"/>
                <a:cs typeface="Tahoma" pitchFamily="34" charset="0"/>
              </a:rPr>
              <a:t>chondroitin</a:t>
            </a:r>
            <a:r>
              <a:rPr lang="en-IN" sz="2400" dirty="0" smtClean="0">
                <a:solidFill>
                  <a:srgbClr val="C00000"/>
                </a:solidFill>
                <a:latin typeface="Tahoma" pitchFamily="34" charset="0"/>
                <a:ea typeface="Tahoma" pitchFamily="34" charset="0"/>
                <a:cs typeface="Tahoma" pitchFamily="34" charset="0"/>
              </a:rPr>
              <a:t> </a:t>
            </a:r>
            <a:r>
              <a:rPr lang="en-IN" sz="2400" dirty="0" err="1" smtClean="0">
                <a:solidFill>
                  <a:srgbClr val="C00000"/>
                </a:solidFill>
                <a:latin typeface="Tahoma" pitchFamily="34" charset="0"/>
                <a:ea typeface="Tahoma" pitchFamily="34" charset="0"/>
                <a:cs typeface="Tahoma" pitchFamily="34" charset="0"/>
              </a:rPr>
              <a:t>sulfatase</a:t>
            </a:r>
            <a:r>
              <a:rPr lang="en-IN" sz="2400" dirty="0" smtClean="0">
                <a:solidFill>
                  <a:srgbClr val="C00000"/>
                </a:solidFill>
                <a:latin typeface="Tahoma" pitchFamily="34" charset="0"/>
                <a:ea typeface="Tahoma" pitchFamily="34" charset="0"/>
                <a:cs typeface="Tahoma" pitchFamily="34" charset="0"/>
              </a:rPr>
              <a:t>, amino acid </a:t>
            </a:r>
            <a:r>
              <a:rPr lang="en-IN" sz="2400" dirty="0" err="1" smtClean="0">
                <a:solidFill>
                  <a:srgbClr val="C00000"/>
                </a:solidFill>
                <a:latin typeface="Tahoma" pitchFamily="34" charset="0"/>
                <a:ea typeface="Tahoma" pitchFamily="34" charset="0"/>
                <a:cs typeface="Tahoma" pitchFamily="34" charset="0"/>
              </a:rPr>
              <a:t>decarboxylases</a:t>
            </a:r>
            <a:r>
              <a:rPr lang="en-IN" sz="2400" dirty="0" smtClean="0">
                <a:solidFill>
                  <a:srgbClr val="C00000"/>
                </a:solidFill>
                <a:latin typeface="Tahoma" pitchFamily="34" charset="0"/>
                <a:ea typeface="Tahoma" pitchFamily="34" charset="0"/>
                <a:cs typeface="Tahoma" pitchFamily="34" charset="0"/>
              </a:rPr>
              <a:t>, </a:t>
            </a:r>
            <a:r>
              <a:rPr lang="en-IN" sz="2400" dirty="0" err="1" smtClean="0">
                <a:solidFill>
                  <a:srgbClr val="C00000"/>
                </a:solidFill>
                <a:latin typeface="Tahoma" pitchFamily="34" charset="0"/>
                <a:ea typeface="Tahoma" pitchFamily="34" charset="0"/>
                <a:cs typeface="Tahoma" pitchFamily="34" charset="0"/>
              </a:rPr>
              <a:t>catalase</a:t>
            </a:r>
            <a:r>
              <a:rPr lang="en-IN" sz="2400" dirty="0" smtClean="0">
                <a:solidFill>
                  <a:srgbClr val="C00000"/>
                </a:solidFill>
                <a:latin typeface="Tahoma" pitchFamily="34" charset="0"/>
                <a:ea typeface="Tahoma" pitchFamily="34" charset="0"/>
                <a:cs typeface="Tahoma" pitchFamily="34" charset="0"/>
              </a:rPr>
              <a:t>, </a:t>
            </a:r>
            <a:r>
              <a:rPr lang="en-IN" sz="2400" dirty="0" err="1" smtClean="0">
                <a:solidFill>
                  <a:srgbClr val="C00000"/>
                </a:solidFill>
                <a:latin typeface="Tahoma" pitchFamily="34" charset="0"/>
                <a:ea typeface="Tahoma" pitchFamily="34" charset="0"/>
                <a:cs typeface="Tahoma" pitchFamily="34" charset="0"/>
              </a:rPr>
              <a:t>peroxidase</a:t>
            </a:r>
            <a:r>
              <a:rPr lang="en-IN" sz="2400" dirty="0" smtClean="0">
                <a:solidFill>
                  <a:srgbClr val="C00000"/>
                </a:solidFill>
                <a:latin typeface="Tahoma" pitchFamily="34" charset="0"/>
                <a:ea typeface="Tahoma" pitchFamily="34" charset="0"/>
                <a:cs typeface="Tahoma" pitchFamily="34" charset="0"/>
              </a:rPr>
              <a:t>, and </a:t>
            </a:r>
            <a:r>
              <a:rPr lang="en-IN" sz="2400" dirty="0" err="1" smtClean="0">
                <a:solidFill>
                  <a:srgbClr val="C00000"/>
                </a:solidFill>
                <a:latin typeface="Tahoma" pitchFamily="34" charset="0"/>
                <a:ea typeface="Tahoma" pitchFamily="34" charset="0"/>
                <a:cs typeface="Tahoma" pitchFamily="34" charset="0"/>
              </a:rPr>
              <a:t>collagenase</a:t>
            </a:r>
            <a:r>
              <a:rPr lang="en-IN" sz="2400" dirty="0" smtClean="0">
                <a:solidFill>
                  <a:srgbClr val="C00000"/>
                </a:solidFill>
                <a:latin typeface="Tahoma" pitchFamily="34" charset="0"/>
                <a:ea typeface="Tahoma" pitchFamily="34" charset="0"/>
                <a:cs typeface="Tahoma" pitchFamily="34" charset="0"/>
              </a:rPr>
              <a:t>, and various </a:t>
            </a:r>
            <a:r>
              <a:rPr lang="en-IN" sz="2400" dirty="0" err="1" smtClean="0">
                <a:solidFill>
                  <a:srgbClr val="C00000"/>
                </a:solidFill>
                <a:latin typeface="Tahoma" pitchFamily="34" charset="0"/>
                <a:ea typeface="Tahoma" pitchFamily="34" charset="0"/>
                <a:cs typeface="Tahoma" pitchFamily="34" charset="0"/>
              </a:rPr>
              <a:t>antiproteases</a:t>
            </a:r>
            <a:r>
              <a:rPr lang="en-IN" sz="2400" dirty="0" smtClean="0">
                <a:solidFill>
                  <a:srgbClr val="C00000"/>
                </a:solidFill>
                <a:latin typeface="Tahoma" pitchFamily="34" charset="0"/>
                <a:ea typeface="Tahoma" pitchFamily="34" charset="0"/>
                <a:cs typeface="Tahoma" pitchFamily="34" charset="0"/>
              </a:rPr>
              <a:t> enzymes.</a:t>
            </a:r>
          </a:p>
        </p:txBody>
      </p:sp>
      <p:sp>
        <p:nvSpPr>
          <p:cNvPr id="4" name="Slide Number Placeholder 3"/>
          <p:cNvSpPr>
            <a:spLocks noGrp="1"/>
          </p:cNvSpPr>
          <p:nvPr>
            <p:ph type="sldNum" sz="quarter" idx="12"/>
          </p:nvPr>
        </p:nvSpPr>
        <p:spPr/>
        <p:txBody>
          <a:bodyPr/>
          <a:lstStyle/>
          <a:p>
            <a:fld id="{088A059A-E0DA-48CD-85DC-8754A719405B}"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400" i="1" dirty="0" smtClean="0">
                <a:latin typeface="Tahoma" pitchFamily="34" charset="0"/>
                <a:ea typeface="Tahoma" pitchFamily="34" charset="0"/>
                <a:cs typeface="Tahoma" pitchFamily="34" charset="0"/>
              </a:rPr>
              <a:t>Salivary </a:t>
            </a:r>
            <a:r>
              <a:rPr lang="en-IN" sz="2400" i="1" dirty="0" err="1" smtClean="0">
                <a:latin typeface="Tahoma" pitchFamily="34" charset="0"/>
                <a:ea typeface="Tahoma" pitchFamily="34" charset="0"/>
                <a:cs typeface="Tahoma" pitchFamily="34" charset="0"/>
              </a:rPr>
              <a:t>glycoproteins</a:t>
            </a:r>
            <a:r>
              <a:rPr lang="en-IN" sz="2400" i="1" dirty="0" smtClean="0">
                <a:latin typeface="Tahoma" pitchFamily="34" charset="0"/>
                <a:ea typeface="Tahoma" pitchFamily="34" charset="0"/>
                <a:cs typeface="Tahoma" pitchFamily="34" charset="0"/>
              </a:rPr>
              <a:t> </a:t>
            </a:r>
            <a:r>
              <a:rPr lang="en-IN" sz="2400" dirty="0" smtClean="0">
                <a:latin typeface="Tahoma" pitchFamily="34" charset="0"/>
                <a:ea typeface="Tahoma" pitchFamily="34" charset="0"/>
                <a:cs typeface="Tahoma" pitchFamily="34" charset="0"/>
              </a:rPr>
              <a:t>inhibit the sorption of some bacteria to the tooth surface and to epithelial cells of the oral mucosa.</a:t>
            </a:r>
          </a:p>
          <a:p>
            <a:pPr algn="just">
              <a:lnSpc>
                <a:spcPct val="150000"/>
              </a:lnSpc>
            </a:pPr>
            <a:r>
              <a:rPr lang="en-IN" sz="2400" i="1" dirty="0" err="1" smtClean="0">
                <a:latin typeface="Tahoma" pitchFamily="34" charset="0"/>
                <a:ea typeface="Tahoma" pitchFamily="34" charset="0"/>
                <a:cs typeface="Tahoma" pitchFamily="34" charset="0"/>
              </a:rPr>
              <a:t>Mucin</a:t>
            </a:r>
            <a:r>
              <a:rPr lang="en-IN" sz="2400" i="1" dirty="0" smtClean="0">
                <a:latin typeface="Tahoma" pitchFamily="34" charset="0"/>
                <a:ea typeface="Tahoma" pitchFamily="34" charset="0"/>
                <a:cs typeface="Tahoma" pitchFamily="34" charset="0"/>
              </a:rPr>
              <a:t> </a:t>
            </a:r>
            <a:r>
              <a:rPr lang="en-IN" sz="2400" dirty="0" smtClean="0">
                <a:latin typeface="Tahoma" pitchFamily="34" charset="0"/>
                <a:ea typeface="Tahoma" pitchFamily="34" charset="0"/>
                <a:cs typeface="Tahoma" pitchFamily="34" charset="0"/>
              </a:rPr>
              <a:t>helps in the deletion of bacterial cells from the oral cavity by aggregation with </a:t>
            </a:r>
            <a:r>
              <a:rPr lang="en-IN" sz="2400" dirty="0" err="1" smtClean="0">
                <a:latin typeface="Tahoma" pitchFamily="34" charset="0"/>
                <a:ea typeface="Tahoma" pitchFamily="34" charset="0"/>
                <a:cs typeface="Tahoma" pitchFamily="34" charset="0"/>
              </a:rPr>
              <a:t>mucin</a:t>
            </a:r>
            <a:r>
              <a:rPr lang="en-IN" sz="2400" dirty="0" smtClean="0">
                <a:latin typeface="Tahoma" pitchFamily="34" charset="0"/>
                <a:ea typeface="Tahoma" pitchFamily="34" charset="0"/>
                <a:cs typeface="Tahoma" pitchFamily="34" charset="0"/>
              </a:rPr>
              <a:t>-rich films.</a:t>
            </a:r>
          </a:p>
        </p:txBody>
      </p:sp>
      <p:sp>
        <p:nvSpPr>
          <p:cNvPr id="4" name="Slide Number Placeholder 3"/>
          <p:cNvSpPr>
            <a:spLocks noGrp="1"/>
          </p:cNvSpPr>
          <p:nvPr>
            <p:ph type="sldNum" sz="quarter" idx="12"/>
          </p:nvPr>
        </p:nvSpPr>
        <p:spPr/>
        <p:txBody>
          <a:bodyPr/>
          <a:lstStyle/>
          <a:p>
            <a:fld id="{088A059A-E0DA-48CD-85DC-8754A719405B}"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latin typeface="Segoe Print" pitchFamily="2" charset="0"/>
              </a:rPr>
              <a:t>Salivary Buffers and Coagulation Factors </a:t>
            </a:r>
            <a:endParaRPr lang="en-IN" sz="2800" dirty="0"/>
          </a:p>
        </p:txBody>
      </p:sp>
      <p:sp>
        <p:nvSpPr>
          <p:cNvPr id="3" name="Content Placeholder 2"/>
          <p:cNvSpPr>
            <a:spLocks noGrp="1"/>
          </p:cNvSpPr>
          <p:nvPr>
            <p:ph idx="1"/>
          </p:nvPr>
        </p:nvSpPr>
        <p:spPr/>
        <p:txBody>
          <a:bodyPr>
            <a:normAutofit/>
          </a:bodyPr>
          <a:lstStyle/>
          <a:p>
            <a:pPr algn="just">
              <a:lnSpc>
                <a:spcPct val="150000"/>
              </a:lnSpc>
            </a:pPr>
            <a:r>
              <a:rPr lang="en-IN" sz="2400" dirty="0" smtClean="0">
                <a:latin typeface="Tahoma" pitchFamily="34" charset="0"/>
                <a:ea typeface="Tahoma" pitchFamily="34" charset="0"/>
                <a:cs typeface="Tahoma" pitchFamily="34" charset="0"/>
              </a:rPr>
              <a:t>Maintenance of physiologic hydrogen ion concentration (pH) at the mucosal epithelial cell surface and the tooth surface is an important function of salivary buffers.</a:t>
            </a:r>
          </a:p>
          <a:p>
            <a:pPr algn="just">
              <a:lnSpc>
                <a:spcPct val="150000"/>
              </a:lnSpc>
            </a:pPr>
            <a:r>
              <a:rPr lang="en-IN" sz="2400" dirty="0" smtClean="0">
                <a:latin typeface="Tahoma" pitchFamily="34" charset="0"/>
                <a:ea typeface="Tahoma" pitchFamily="34" charset="0"/>
                <a:cs typeface="Tahoma" pitchFamily="34" charset="0"/>
              </a:rPr>
              <a:t>Important salivary buffer is the bicarbonate-carbonic acid system.</a:t>
            </a:r>
          </a:p>
        </p:txBody>
      </p:sp>
      <p:sp>
        <p:nvSpPr>
          <p:cNvPr id="4" name="Slide Number Placeholder 3"/>
          <p:cNvSpPr>
            <a:spLocks noGrp="1"/>
          </p:cNvSpPr>
          <p:nvPr>
            <p:ph type="sldNum" sz="quarter" idx="12"/>
          </p:nvPr>
        </p:nvSpPr>
        <p:spPr/>
        <p:txBody>
          <a:bodyPr/>
          <a:lstStyle/>
          <a:p>
            <a:fld id="{088A059A-E0DA-48CD-85DC-8754A719405B}"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Saliva also contains coagulation factors (factors VIII, IX, and X; plasma </a:t>
            </a:r>
            <a:r>
              <a:rPr lang="en-IN" sz="2800" dirty="0" err="1" smtClean="0"/>
              <a:t>thromboplastin</a:t>
            </a:r>
            <a:r>
              <a:rPr lang="en-IN" sz="2800" dirty="0" smtClean="0"/>
              <a:t> antecedent [PTA]; Hageman factor) that hasten blood coagulation and protect wounds from bacterial invasion.</a:t>
            </a:r>
          </a:p>
        </p:txBody>
      </p:sp>
      <p:sp>
        <p:nvSpPr>
          <p:cNvPr id="4" name="Slide Number Placeholder 3"/>
          <p:cNvSpPr>
            <a:spLocks noGrp="1"/>
          </p:cNvSpPr>
          <p:nvPr>
            <p:ph type="sldNum" sz="quarter" idx="12"/>
          </p:nvPr>
        </p:nvSpPr>
        <p:spPr/>
        <p:txBody>
          <a:bodyPr/>
          <a:lstStyle/>
          <a:p>
            <a:fld id="{088A059A-E0DA-48CD-85DC-8754A719405B}" type="slidenum">
              <a:rPr lang="en-IN" smtClean="0"/>
              <a:pPr/>
              <a:t>36</a:t>
            </a:fld>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440160"/>
          </a:xfrm>
        </p:spPr>
        <p:style>
          <a:lnRef idx="0">
            <a:scrgbClr r="0" g="0" b="0"/>
          </a:lnRef>
          <a:fillRef idx="1002">
            <a:schemeClr val="dk2"/>
          </a:fillRef>
          <a:effectRef idx="0">
            <a:scrgbClr r="0" g="0" b="0"/>
          </a:effectRef>
          <a:fontRef idx="major"/>
        </p:style>
        <p:txBody>
          <a:bodyPr>
            <a:noAutofit/>
          </a:bodyPr>
          <a:lstStyle/>
          <a:p>
            <a:r>
              <a:rPr lang="en-IN" sz="2800" b="1" dirty="0" smtClean="0">
                <a:solidFill>
                  <a:srgbClr val="FF0000"/>
                </a:solidFill>
                <a:latin typeface="Bubble" pitchFamily="2" charset="0"/>
              </a:rPr>
              <a:t>LEUCOCYTES</a:t>
            </a:r>
          </a:p>
        </p:txBody>
      </p:sp>
      <p:sp>
        <p:nvSpPr>
          <p:cNvPr id="3" name="Slide Number Placeholder 2"/>
          <p:cNvSpPr>
            <a:spLocks noGrp="1"/>
          </p:cNvSpPr>
          <p:nvPr>
            <p:ph type="sldNum" sz="quarter" idx="12"/>
          </p:nvPr>
        </p:nvSpPr>
        <p:spPr/>
        <p:txBody>
          <a:bodyPr/>
          <a:lstStyle/>
          <a:p>
            <a:fld id="{088A059A-E0DA-48CD-85DC-8754A719405B}" type="slidenum">
              <a:rPr lang="en-IN" smtClean="0"/>
              <a:pPr/>
              <a:t>37</a:t>
            </a:fld>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400" dirty="0" smtClean="0">
                <a:latin typeface="Tahoma" pitchFamily="34" charset="0"/>
                <a:ea typeface="Tahoma" pitchFamily="34" charset="0"/>
                <a:cs typeface="Tahoma" pitchFamily="34" charset="0"/>
              </a:rPr>
              <a:t>The leukocytes found are predominantly PMNs. </a:t>
            </a:r>
          </a:p>
          <a:p>
            <a:pPr algn="just">
              <a:lnSpc>
                <a:spcPct val="150000"/>
              </a:lnSpc>
            </a:pPr>
            <a:r>
              <a:rPr lang="en-IN" sz="2400" dirty="0" smtClean="0">
                <a:latin typeface="Tahoma" pitchFamily="34" charset="0"/>
                <a:ea typeface="Tahoma" pitchFamily="34" charset="0"/>
                <a:cs typeface="Tahoma" pitchFamily="34" charset="0"/>
              </a:rPr>
              <a:t>They appear in small numbers </a:t>
            </a:r>
            <a:r>
              <a:rPr lang="en-IN" sz="2400" dirty="0" err="1" smtClean="0">
                <a:latin typeface="Tahoma" pitchFamily="34" charset="0"/>
                <a:ea typeface="Tahoma" pitchFamily="34" charset="0"/>
                <a:cs typeface="Tahoma" pitchFamily="34" charset="0"/>
              </a:rPr>
              <a:t>extravascularly</a:t>
            </a:r>
            <a:r>
              <a:rPr lang="en-IN" sz="2400" dirty="0" smtClean="0">
                <a:latin typeface="Tahoma" pitchFamily="34" charset="0"/>
                <a:ea typeface="Tahoma" pitchFamily="34" charset="0"/>
                <a:cs typeface="Tahoma" pitchFamily="34" charset="0"/>
              </a:rPr>
              <a:t> in the connective tissue adjacent to the bottom of the </a:t>
            </a:r>
            <a:r>
              <a:rPr lang="en-IN" sz="2400" dirty="0" err="1" smtClean="0">
                <a:latin typeface="Tahoma" pitchFamily="34" charset="0"/>
                <a:ea typeface="Tahoma" pitchFamily="34" charset="0"/>
                <a:cs typeface="Tahoma" pitchFamily="34" charset="0"/>
              </a:rPr>
              <a:t>sulcus</a:t>
            </a:r>
            <a:r>
              <a:rPr lang="en-IN" sz="2400" dirty="0" smtClean="0">
                <a:latin typeface="Tahoma" pitchFamily="34" charset="0"/>
                <a:ea typeface="Tahoma" pitchFamily="34" charset="0"/>
                <a:cs typeface="Tahoma" pitchFamily="34" charset="0"/>
              </a:rPr>
              <a:t>; from there, they travel across the epithelium to the gingival </a:t>
            </a:r>
            <a:r>
              <a:rPr lang="en-IN" sz="2400" dirty="0" err="1" smtClean="0">
                <a:latin typeface="Tahoma" pitchFamily="34" charset="0"/>
                <a:ea typeface="Tahoma" pitchFamily="34" charset="0"/>
                <a:cs typeface="Tahoma" pitchFamily="34" charset="0"/>
              </a:rPr>
              <a:t>sulcus</a:t>
            </a:r>
            <a:r>
              <a:rPr lang="en-IN" sz="2400" dirty="0" smtClean="0">
                <a:latin typeface="Tahoma" pitchFamily="34" charset="0"/>
                <a:ea typeface="Tahoma" pitchFamily="34" charset="0"/>
                <a:cs typeface="Tahoma" pitchFamily="34" charset="0"/>
              </a:rPr>
              <a:t>, where they are expelled </a:t>
            </a:r>
            <a:endParaRPr lang="en-IN"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lnSpc>
                <a:spcPct val="150000"/>
              </a:lnSpc>
            </a:pPr>
            <a:r>
              <a:rPr lang="en-IN" sz="2400" dirty="0" smtClean="0">
                <a:latin typeface="Tahoma" pitchFamily="34" charset="0"/>
                <a:ea typeface="Tahoma" pitchFamily="34" charset="0"/>
                <a:cs typeface="Tahoma" pitchFamily="34" charset="0"/>
              </a:rPr>
              <a:t>Living PMNs in saliva are sometimes referred to as </a:t>
            </a:r>
            <a:r>
              <a:rPr lang="en-IN" sz="2400" dirty="0" err="1" smtClean="0">
                <a:solidFill>
                  <a:srgbClr val="C00000"/>
                </a:solidFill>
                <a:latin typeface="Tahoma" pitchFamily="34" charset="0"/>
                <a:ea typeface="Tahoma" pitchFamily="34" charset="0"/>
                <a:cs typeface="Tahoma" pitchFamily="34" charset="0"/>
              </a:rPr>
              <a:t>orogranulocytes</a:t>
            </a:r>
            <a:r>
              <a:rPr lang="en-IN" sz="2400" dirty="0" smtClean="0">
                <a:solidFill>
                  <a:srgbClr val="C00000"/>
                </a:solidFill>
                <a:latin typeface="Tahoma" pitchFamily="34" charset="0"/>
                <a:ea typeface="Tahoma" pitchFamily="34" charset="0"/>
                <a:cs typeface="Tahoma" pitchFamily="34" charset="0"/>
              </a:rPr>
              <a:t>, </a:t>
            </a:r>
            <a:r>
              <a:rPr lang="en-IN" sz="2400" dirty="0" smtClean="0">
                <a:latin typeface="Tahoma" pitchFamily="34" charset="0"/>
                <a:ea typeface="Tahoma" pitchFamily="34" charset="0"/>
                <a:cs typeface="Tahoma" pitchFamily="34" charset="0"/>
              </a:rPr>
              <a:t>and their rate of migration into the oral cavity is termed the </a:t>
            </a:r>
            <a:r>
              <a:rPr lang="en-IN" sz="2400" dirty="0" err="1" smtClean="0">
                <a:solidFill>
                  <a:srgbClr val="C00000"/>
                </a:solidFill>
                <a:latin typeface="Tahoma" pitchFamily="34" charset="0"/>
                <a:ea typeface="Tahoma" pitchFamily="34" charset="0"/>
                <a:cs typeface="Tahoma" pitchFamily="34" charset="0"/>
              </a:rPr>
              <a:t>orogranulocytic</a:t>
            </a:r>
            <a:r>
              <a:rPr lang="en-IN" sz="2400" dirty="0" smtClean="0">
                <a:solidFill>
                  <a:srgbClr val="C00000"/>
                </a:solidFill>
                <a:latin typeface="Tahoma" pitchFamily="34" charset="0"/>
                <a:ea typeface="Tahoma" pitchFamily="34" charset="0"/>
                <a:cs typeface="Tahoma" pitchFamily="34" charset="0"/>
              </a:rPr>
              <a:t> migratory rate.</a:t>
            </a:r>
            <a:endParaRPr lang="en-IN" sz="2400" dirty="0" smtClean="0">
              <a:latin typeface="Tahoma" pitchFamily="34" charset="0"/>
              <a:ea typeface="Tahoma" pitchFamily="34" charset="0"/>
              <a:cs typeface="Tahoma" pitchFamily="34" charset="0"/>
            </a:endParaRPr>
          </a:p>
          <a:p>
            <a:pPr algn="just">
              <a:lnSpc>
                <a:spcPct val="150000"/>
              </a:lnSpc>
            </a:pPr>
            <a:r>
              <a:rPr lang="en-IN" sz="2400" dirty="0" smtClean="0">
                <a:latin typeface="Tahoma" pitchFamily="34" charset="0"/>
                <a:ea typeface="Tahoma" pitchFamily="34" charset="0"/>
                <a:cs typeface="Tahoma" pitchFamily="34" charset="0"/>
              </a:rPr>
              <a:t>The majority of these cells are viable and have </a:t>
            </a:r>
            <a:r>
              <a:rPr lang="en-IN" sz="2400" dirty="0" err="1" smtClean="0">
                <a:latin typeface="Tahoma" pitchFamily="34" charset="0"/>
                <a:ea typeface="Tahoma" pitchFamily="34" charset="0"/>
                <a:cs typeface="Tahoma" pitchFamily="34" charset="0"/>
              </a:rPr>
              <a:t>phagocytic</a:t>
            </a:r>
            <a:r>
              <a:rPr lang="en-IN" sz="2400" dirty="0" smtClean="0">
                <a:latin typeface="Tahoma" pitchFamily="34" charset="0"/>
                <a:ea typeface="Tahoma" pitchFamily="34" charset="0"/>
                <a:cs typeface="Tahoma" pitchFamily="34" charset="0"/>
              </a:rPr>
              <a:t> and killing capacity. Therefore, leukocytes constitute a major protective mechanism against the extension of plaque into the gingival </a:t>
            </a:r>
            <a:r>
              <a:rPr lang="en-IN" sz="2400" dirty="0" err="1" smtClean="0">
                <a:latin typeface="Tahoma" pitchFamily="34" charset="0"/>
                <a:ea typeface="Tahoma" pitchFamily="34" charset="0"/>
                <a:cs typeface="Tahoma" pitchFamily="34" charset="0"/>
              </a:rPr>
              <a:t>sulcus</a:t>
            </a:r>
            <a:r>
              <a:rPr lang="en-IN" sz="2400" dirty="0" smtClean="0">
                <a:latin typeface="Tahoma" pitchFamily="34" charset="0"/>
                <a:ea typeface="Tahoma" pitchFamily="34" charset="0"/>
                <a:cs typeface="Tahoma" pitchFamily="34" charset="0"/>
              </a:rPr>
              <a:t> by killing periodontal pathogens</a:t>
            </a:r>
            <a:endParaRPr lang="en-IN"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708920"/>
            <a:ext cx="6264696" cy="1440160"/>
          </a:xfrm>
        </p:spPr>
        <p:style>
          <a:lnRef idx="0">
            <a:scrgbClr r="0" g="0" b="0"/>
          </a:lnRef>
          <a:fillRef idx="1002">
            <a:schemeClr val="dk2"/>
          </a:fillRef>
          <a:effectRef idx="0">
            <a:scrgbClr r="0" g="0" b="0"/>
          </a:effectRef>
          <a:fontRef idx="major"/>
        </p:style>
        <p:txBody>
          <a:bodyPr>
            <a:noAutofit/>
          </a:bodyPr>
          <a:lstStyle/>
          <a:p>
            <a:r>
              <a:rPr lang="en-IN" sz="2800" b="1" dirty="0" smtClean="0">
                <a:solidFill>
                  <a:srgbClr val="FFFF00"/>
                </a:solidFill>
                <a:latin typeface="Bubble" pitchFamily="2" charset="0"/>
              </a:rPr>
              <a:t>Methods of estimating the GCF volume collected</a:t>
            </a:r>
            <a:endParaRPr lang="en-IN" sz="2800" b="1" dirty="0">
              <a:solidFill>
                <a:srgbClr val="FFFF00"/>
              </a:solidFill>
              <a:latin typeface="Bubble" pitchFamily="2" charset="0"/>
            </a:endParaRPr>
          </a:p>
        </p:txBody>
      </p:sp>
      <p:sp>
        <p:nvSpPr>
          <p:cNvPr id="3" name="Slide Number Placeholder 2"/>
          <p:cNvSpPr>
            <a:spLocks noGrp="1"/>
          </p:cNvSpPr>
          <p:nvPr>
            <p:ph type="sldNum" sz="quarter" idx="12"/>
          </p:nvPr>
        </p:nvSpPr>
        <p:spPr/>
        <p:txBody>
          <a:bodyPr/>
          <a:lstStyle/>
          <a:p>
            <a:fld id="{088A059A-E0DA-48CD-85DC-8754A719405B}" type="slidenum">
              <a:rPr lang="en-IN" smtClean="0"/>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r>
              <a:rPr lang="en-US" sz="3200" b="1" u="sng" dirty="0" smtClean="0">
                <a:latin typeface="Times New Roman" pitchFamily="18" charset="0"/>
                <a:cs typeface="Times New Roman" pitchFamily="18" charset="0"/>
              </a:rPr>
              <a:t>SUMMARY</a:t>
            </a:r>
            <a:endParaRPr lang="en-IN"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357158" y="642918"/>
            <a:ext cx="8786842" cy="5715040"/>
          </a:xfrm>
        </p:spPr>
        <p:txBody>
          <a:bodyPr>
            <a:noAutofit/>
          </a:bodyPr>
          <a:lstStyle/>
          <a:p>
            <a:pPr algn="just">
              <a:buNone/>
            </a:pPr>
            <a:r>
              <a:rPr lang="en-IN" sz="2400" dirty="0" smtClean="0">
                <a:latin typeface="Times New Roman" pitchFamily="18" charset="0"/>
                <a:cs typeface="Times New Roman" pitchFamily="18" charset="0"/>
              </a:rPr>
              <a:t>The presence of GCF or </a:t>
            </a:r>
            <a:r>
              <a:rPr lang="en-IN" sz="2400" dirty="0" err="1" smtClean="0">
                <a:latin typeface="Times New Roman" pitchFamily="18" charset="0"/>
                <a:cs typeface="Times New Roman" pitchFamily="18" charset="0"/>
              </a:rPr>
              <a:t>sulcular</a:t>
            </a:r>
            <a:r>
              <a:rPr lang="en-IN" sz="2400" dirty="0" smtClean="0">
                <a:latin typeface="Times New Roman" pitchFamily="18" charset="0"/>
                <a:cs typeface="Times New Roman" pitchFamily="18" charset="0"/>
              </a:rPr>
              <a:t> fluid has been known since</a:t>
            </a:r>
          </a:p>
          <a:p>
            <a:pPr algn="just">
              <a:buNone/>
            </a:pPr>
            <a:r>
              <a:rPr lang="en-IN" sz="2400" dirty="0" smtClean="0">
                <a:latin typeface="Times New Roman" pitchFamily="18" charset="0"/>
                <a:cs typeface="Times New Roman" pitchFamily="18" charset="0"/>
              </a:rPr>
              <a:t>19th century and its </a:t>
            </a:r>
            <a:r>
              <a:rPr lang="en-IN" sz="2400" dirty="0" err="1" smtClean="0">
                <a:latin typeface="Times New Roman" pitchFamily="18" charset="0"/>
                <a:cs typeface="Times New Roman" pitchFamily="18" charset="0"/>
              </a:rPr>
              <a:t>compostion</a:t>
            </a:r>
            <a:r>
              <a:rPr lang="en-IN" sz="2400" dirty="0" smtClean="0">
                <a:latin typeface="Times New Roman" pitchFamily="18" charset="0"/>
                <a:cs typeface="Times New Roman" pitchFamily="18" charset="0"/>
              </a:rPr>
              <a:t> and possible role in oral</a:t>
            </a:r>
          </a:p>
          <a:p>
            <a:pPr algn="just">
              <a:buNone/>
            </a:pPr>
            <a:r>
              <a:rPr lang="en-IN" sz="2400" dirty="0" err="1" smtClean="0">
                <a:latin typeface="Times New Roman" pitchFamily="18" charset="0"/>
                <a:cs typeface="Times New Roman" pitchFamily="18" charset="0"/>
              </a:rPr>
              <a:t>defense</a:t>
            </a:r>
            <a:r>
              <a:rPr lang="en-IN" sz="2400" dirty="0" smtClean="0">
                <a:latin typeface="Times New Roman" pitchFamily="18" charset="0"/>
                <a:cs typeface="Times New Roman" pitchFamily="18" charset="0"/>
              </a:rPr>
              <a:t> mechanisms were elucidated by the pioneering work of</a:t>
            </a:r>
          </a:p>
          <a:p>
            <a:pPr algn="just">
              <a:buNone/>
            </a:pPr>
            <a:r>
              <a:rPr lang="en-IN" sz="2400" dirty="0" err="1" smtClean="0">
                <a:latin typeface="Times New Roman" pitchFamily="18" charset="0"/>
                <a:cs typeface="Times New Roman" pitchFamily="18" charset="0"/>
              </a:rPr>
              <a:t>Waerhaug</a:t>
            </a:r>
            <a:r>
              <a:rPr lang="en-IN" sz="2400" dirty="0" smtClean="0">
                <a:latin typeface="Times New Roman" pitchFamily="18" charset="0"/>
                <a:cs typeface="Times New Roman" pitchFamily="18" charset="0"/>
              </a:rPr>
              <a:t> and Brill and </a:t>
            </a:r>
            <a:r>
              <a:rPr lang="en-IN" sz="2400" dirty="0" err="1" smtClean="0">
                <a:latin typeface="Times New Roman" pitchFamily="18" charset="0"/>
                <a:cs typeface="Times New Roman" pitchFamily="18" charset="0"/>
              </a:rPr>
              <a:t>Krasse</a:t>
            </a:r>
            <a:r>
              <a:rPr lang="en-IN" sz="2400" dirty="0" smtClean="0">
                <a:latin typeface="Times New Roman" pitchFamily="18" charset="0"/>
                <a:cs typeface="Times New Roman" pitchFamily="18" charset="0"/>
              </a:rPr>
              <a:t>.</a:t>
            </a:r>
          </a:p>
          <a:p>
            <a:pPr algn="just">
              <a:buNone/>
            </a:pPr>
            <a:endParaRPr lang="en-IN" sz="2400" dirty="0" smtClean="0">
              <a:latin typeface="Times New Roman" pitchFamily="18" charset="0"/>
              <a:cs typeface="Times New Roman" pitchFamily="18" charset="0"/>
            </a:endParaRPr>
          </a:p>
          <a:p>
            <a:pPr algn="just">
              <a:buNone/>
            </a:pPr>
            <a:r>
              <a:rPr lang="en-IN" sz="2400" dirty="0" smtClean="0">
                <a:latin typeface="Times New Roman" pitchFamily="18" charset="0"/>
                <a:cs typeface="Times New Roman" pitchFamily="18" charset="0"/>
              </a:rPr>
              <a:t>• In strictly normal </a:t>
            </a:r>
            <a:r>
              <a:rPr lang="en-IN" sz="2400" dirty="0" err="1" smtClean="0">
                <a:latin typeface="Times New Roman" pitchFamily="18" charset="0"/>
                <a:cs typeface="Times New Roman" pitchFamily="18" charset="0"/>
              </a:rPr>
              <a:t>gingiva</a:t>
            </a:r>
            <a:r>
              <a:rPr lang="en-IN" sz="2400" dirty="0" smtClean="0">
                <a:latin typeface="Times New Roman" pitchFamily="18" charset="0"/>
                <a:cs typeface="Times New Roman" pitchFamily="18" charset="0"/>
              </a:rPr>
              <a:t> little or no fluid can be collected.</a:t>
            </a:r>
          </a:p>
          <a:p>
            <a:pPr algn="just">
              <a:buNone/>
            </a:pPr>
            <a:r>
              <a:rPr lang="en-IN" sz="2400" dirty="0" smtClean="0">
                <a:latin typeface="Times New Roman" pitchFamily="18" charset="0"/>
                <a:cs typeface="Times New Roman" pitchFamily="18" charset="0"/>
              </a:rPr>
              <a:t>• GCF can be collected </a:t>
            </a:r>
            <a:r>
              <a:rPr lang="en-IN" sz="2400" dirty="0" err="1" smtClean="0">
                <a:latin typeface="Times New Roman" pitchFamily="18" charset="0"/>
                <a:cs typeface="Times New Roman" pitchFamily="18" charset="0"/>
              </a:rPr>
              <a:t>intrasulcular</a:t>
            </a:r>
            <a:r>
              <a:rPr lang="en-IN" sz="2400" dirty="0" smtClean="0">
                <a:latin typeface="Times New Roman" pitchFamily="18" charset="0"/>
                <a:cs typeface="Times New Roman" pitchFamily="18" charset="0"/>
              </a:rPr>
              <a:t> method and </a:t>
            </a:r>
            <a:r>
              <a:rPr lang="en-IN" sz="2400" dirty="0" err="1" smtClean="0">
                <a:latin typeface="Times New Roman" pitchFamily="18" charset="0"/>
                <a:cs typeface="Times New Roman" pitchFamily="18" charset="0"/>
              </a:rPr>
              <a:t>extrasulcular</a:t>
            </a:r>
            <a:endParaRPr lang="en-IN" sz="2400" dirty="0" smtClean="0">
              <a:latin typeface="Times New Roman" pitchFamily="18" charset="0"/>
              <a:cs typeface="Times New Roman" pitchFamily="18" charset="0"/>
            </a:endParaRPr>
          </a:p>
          <a:p>
            <a:pPr algn="just">
              <a:buNone/>
            </a:pPr>
            <a:r>
              <a:rPr lang="en-IN" sz="2400" dirty="0" smtClean="0">
                <a:latin typeface="Times New Roman" pitchFamily="18" charset="0"/>
                <a:cs typeface="Times New Roman" pitchFamily="18" charset="0"/>
              </a:rPr>
              <a:t>Method.</a:t>
            </a:r>
          </a:p>
          <a:p>
            <a:pPr algn="just">
              <a:buNone/>
            </a:pPr>
            <a:r>
              <a:rPr lang="en-IN" sz="2400" dirty="0" smtClean="0">
                <a:latin typeface="Times New Roman" pitchFamily="18" charset="0"/>
                <a:cs typeface="Times New Roman" pitchFamily="18" charset="0"/>
              </a:rPr>
              <a:t>Saliva secretions are protective in nature because they maintain</a:t>
            </a:r>
          </a:p>
          <a:p>
            <a:pPr algn="just">
              <a:buNone/>
            </a:pPr>
            <a:r>
              <a:rPr lang="en-IN" sz="2400" dirty="0" smtClean="0">
                <a:latin typeface="Times New Roman" pitchFamily="18" charset="0"/>
                <a:cs typeface="Times New Roman" pitchFamily="18" charset="0"/>
              </a:rPr>
              <a:t>the oral tissues in physiologic state.</a:t>
            </a:r>
          </a:p>
          <a:p>
            <a:pPr algn="just">
              <a:buNone/>
            </a:pPr>
            <a:r>
              <a:rPr lang="en-IN" sz="2400" dirty="0" smtClean="0">
                <a:latin typeface="Times New Roman" pitchFamily="18" charset="0"/>
                <a:cs typeface="Times New Roman" pitchFamily="18" charset="0"/>
              </a:rPr>
              <a:t>• It has antibacterial, lubricating, cleansing, and buffering action.</a:t>
            </a:r>
          </a:p>
          <a:p>
            <a:pPr algn="just">
              <a:buNone/>
            </a:pPr>
            <a:r>
              <a:rPr lang="en-IN" sz="2400" dirty="0" smtClean="0">
                <a:latin typeface="Times New Roman" pitchFamily="18" charset="0"/>
                <a:cs typeface="Times New Roman" pitchFamily="18" charset="0"/>
              </a:rPr>
              <a:t>It also helps in physical protection and tooth integrity.</a:t>
            </a:r>
          </a:p>
          <a:p>
            <a:pPr>
              <a:buNone/>
            </a:pPr>
            <a:endParaRPr lang="en-I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Times New Roman" pitchFamily="18" charset="0"/>
                <a:cs typeface="Times New Roman" pitchFamily="18" charset="0"/>
              </a:rPr>
              <a:t>REFERENCE</a:t>
            </a:r>
            <a:endParaRPr lang="en-IN"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4840303"/>
          </a:xfrm>
        </p:spPr>
        <p:txBody>
          <a:bodyPr>
            <a:normAutofit/>
          </a:bodyPr>
          <a:lstStyle/>
          <a:p>
            <a:pPr algn="just"/>
            <a:r>
              <a:rPr lang="en-US" sz="2800" dirty="0" smtClean="0">
                <a:latin typeface="Times New Roman" pitchFamily="18" charset="0"/>
                <a:cs typeface="Times New Roman" pitchFamily="18" charset="0"/>
              </a:rPr>
              <a:t>Newman MG, Takei HH, </a:t>
            </a:r>
            <a:r>
              <a:rPr lang="en-US" sz="2800" dirty="0" err="1" smtClean="0">
                <a:latin typeface="Times New Roman" pitchFamily="18" charset="0"/>
                <a:cs typeface="Times New Roman" pitchFamily="18" charset="0"/>
              </a:rPr>
              <a:t>Klokkevold</a:t>
            </a:r>
            <a:r>
              <a:rPr lang="en-US" sz="2800" dirty="0" smtClean="0">
                <a:latin typeface="Times New Roman" pitchFamily="18" charset="0"/>
                <a:cs typeface="Times New Roman" pitchFamily="18" charset="0"/>
              </a:rPr>
              <a:t> PR, Carranza FA. Carranza’s clinical </a:t>
            </a:r>
            <a:r>
              <a:rPr lang="en-US" sz="2800" dirty="0" err="1" smtClean="0">
                <a:latin typeface="Times New Roman" pitchFamily="18" charset="0"/>
                <a:cs typeface="Times New Roman" pitchFamily="18" charset="0"/>
              </a:rPr>
              <a:t>periodontology</a:t>
            </a:r>
            <a:r>
              <a:rPr lang="en-US" sz="2800" dirty="0" smtClean="0">
                <a:latin typeface="Times New Roman" pitchFamily="18" charset="0"/>
                <a:cs typeface="Times New Roman" pitchFamily="18" charset="0"/>
              </a:rPr>
              <a:t>, 10th ed. Saunders Elsevier; 2007.</a:t>
            </a:r>
          </a:p>
          <a:p>
            <a:pPr algn="just"/>
            <a:r>
              <a:rPr lang="en-US" sz="2800" dirty="0" err="1" smtClean="0">
                <a:latin typeface="Times New Roman" pitchFamily="18" charset="0"/>
                <a:cs typeface="Times New Roman" pitchFamily="18" charset="0"/>
              </a:rPr>
              <a:t>Lindhe</a:t>
            </a:r>
            <a:r>
              <a:rPr lang="en-US" sz="2800" dirty="0" smtClean="0">
                <a:latin typeface="Times New Roman" pitchFamily="18" charset="0"/>
                <a:cs typeface="Times New Roman" pitchFamily="18" charset="0"/>
              </a:rPr>
              <a:t> J, Lang NP and </a:t>
            </a:r>
            <a:r>
              <a:rPr lang="en-US" sz="2800" dirty="0" err="1" smtClean="0">
                <a:latin typeface="Times New Roman" pitchFamily="18" charset="0"/>
                <a:cs typeface="Times New Roman" pitchFamily="18" charset="0"/>
              </a:rPr>
              <a:t>Karring</a:t>
            </a:r>
            <a:r>
              <a:rPr lang="en-US" sz="2800" dirty="0" smtClean="0">
                <a:latin typeface="Times New Roman" pitchFamily="18" charset="0"/>
                <a:cs typeface="Times New Roman" pitchFamily="18" charset="0"/>
              </a:rPr>
              <a:t> T. Clinical </a:t>
            </a:r>
            <a:r>
              <a:rPr lang="en-US" sz="2800" dirty="0" err="1" smtClean="0">
                <a:latin typeface="Times New Roman" pitchFamily="18" charset="0"/>
                <a:cs typeface="Times New Roman" pitchFamily="18" charset="0"/>
              </a:rPr>
              <a:t>Periodontology</a:t>
            </a:r>
            <a:r>
              <a:rPr lang="en-US" sz="2800" dirty="0" smtClean="0">
                <a:latin typeface="Times New Roman" pitchFamily="18" charset="0"/>
                <a:cs typeface="Times New Roman" pitchFamily="18" charset="0"/>
              </a:rPr>
              <a:t> and Implant Dentistry. 6th ed. Oxford (UK): Blackwell Publishing Ltd.; 2015.</a:t>
            </a:r>
          </a:p>
          <a:p>
            <a:pPr algn="just"/>
            <a:r>
              <a:rPr lang="en-US" sz="2800" dirty="0" smtClean="0">
                <a:latin typeface="Times New Roman" pitchFamily="18" charset="0"/>
                <a:cs typeface="Times New Roman" pitchFamily="18" charset="0"/>
              </a:rPr>
              <a:t>Newman MG, Takei HH, </a:t>
            </a:r>
            <a:r>
              <a:rPr lang="en-US" sz="2800" dirty="0" err="1" smtClean="0">
                <a:latin typeface="Times New Roman" pitchFamily="18" charset="0"/>
                <a:cs typeface="Times New Roman" pitchFamily="18" charset="0"/>
              </a:rPr>
              <a:t>Klokkevold</a:t>
            </a:r>
            <a:r>
              <a:rPr lang="en-US" sz="2800" dirty="0" smtClean="0">
                <a:latin typeface="Times New Roman" pitchFamily="18" charset="0"/>
                <a:cs typeface="Times New Roman" pitchFamily="18" charset="0"/>
              </a:rPr>
              <a:t> PR, Carranza FA. Carranza’s clinical </a:t>
            </a:r>
            <a:r>
              <a:rPr lang="en-US" sz="2800" dirty="0" err="1" smtClean="0">
                <a:latin typeface="Times New Roman" pitchFamily="18" charset="0"/>
                <a:cs typeface="Times New Roman" pitchFamily="18" charset="0"/>
              </a:rPr>
              <a:t>periodontology</a:t>
            </a:r>
            <a:r>
              <a:rPr lang="en-US" sz="2800" dirty="0" smtClean="0">
                <a:latin typeface="Times New Roman" pitchFamily="18" charset="0"/>
                <a:cs typeface="Times New Roman" pitchFamily="18" charset="0"/>
              </a:rPr>
              <a:t>, 13th ed. Saunders Elsevier; 2018.</a:t>
            </a:r>
          </a:p>
          <a:p>
            <a:endParaRPr lang="en-IN"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sz="6700" b="1" i="1" u="sng" dirty="0" smtClean="0"/>
              <a:t>THANK YOU</a:t>
            </a:r>
            <a:endParaRPr lang="en-IN" sz="6700" b="1" i="1" u="sng" dirty="0"/>
          </a:p>
        </p:txBody>
      </p:sp>
      <p:sp>
        <p:nvSpPr>
          <p:cNvPr id="3" name="Slide Number Placeholder 2"/>
          <p:cNvSpPr>
            <a:spLocks noGrp="1"/>
          </p:cNvSpPr>
          <p:nvPr>
            <p:ph type="sldNum" sz="quarter" idx="12"/>
          </p:nvPr>
        </p:nvSpPr>
        <p:spPr/>
        <p:txBody>
          <a:bodyPr/>
          <a:lstStyle/>
          <a:p>
            <a:fld id="{088A059A-E0DA-48CD-85DC-8754A719405B}" type="slidenum">
              <a:rPr lang="en-IN" smtClean="0"/>
              <a:pPr/>
              <a:t>42</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08104" y="5949280"/>
            <a:ext cx="3168352" cy="461665"/>
          </a:xfrm>
          <a:prstGeom prst="rect">
            <a:avLst/>
          </a:prstGeom>
          <a:noFill/>
        </p:spPr>
        <p:txBody>
          <a:bodyPr wrap="square" rtlCol="0">
            <a:spAutoFit/>
          </a:bodyPr>
          <a:lstStyle/>
          <a:p>
            <a:r>
              <a:rPr lang="en-IN" sz="2400" b="1" i="1" dirty="0" err="1" smtClean="0">
                <a:solidFill>
                  <a:srgbClr val="FF0000"/>
                </a:solidFill>
              </a:rPr>
              <a:t>Cimasoni</a:t>
            </a:r>
            <a:r>
              <a:rPr lang="en-IN" sz="2400" b="1" i="1" dirty="0" smtClean="0">
                <a:solidFill>
                  <a:srgbClr val="FF0000"/>
                </a:solidFill>
              </a:rPr>
              <a:t> et al 1983</a:t>
            </a:r>
            <a:endParaRPr lang="en-IN" sz="2400" b="1" i="1" dirty="0">
              <a:solidFill>
                <a:srgbClr val="FF0000"/>
              </a:solidFill>
            </a:endParaRPr>
          </a:p>
        </p:txBody>
      </p:sp>
      <p:sp>
        <p:nvSpPr>
          <p:cNvPr id="6" name="Slide Number Placeholder 5"/>
          <p:cNvSpPr>
            <a:spLocks noGrp="1"/>
          </p:cNvSpPr>
          <p:nvPr>
            <p:ph type="sldNum" sz="quarter" idx="12"/>
          </p:nvPr>
        </p:nvSpPr>
        <p:spPr/>
        <p:txBody>
          <a:bodyPr/>
          <a:lstStyle/>
          <a:p>
            <a:fld id="{088A059A-E0DA-48CD-85DC-8754A719405B}"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FF0000"/>
                </a:solidFill>
              </a:rPr>
              <a:t>PERIOTRON</a:t>
            </a:r>
            <a:endParaRPr lang="en-IN" sz="3600" dirty="0">
              <a:solidFill>
                <a:srgbClr val="FF0000"/>
              </a:solidFill>
            </a:endParaRPr>
          </a:p>
        </p:txBody>
      </p:sp>
      <p:sp>
        <p:nvSpPr>
          <p:cNvPr id="3" name="Content Placeholder 2"/>
          <p:cNvSpPr>
            <a:spLocks noGrp="1"/>
          </p:cNvSpPr>
          <p:nvPr>
            <p:ph idx="1"/>
          </p:nvPr>
        </p:nvSpPr>
        <p:spPr/>
        <p:txBody>
          <a:bodyPr>
            <a:normAutofit/>
          </a:bodyPr>
          <a:lstStyle/>
          <a:p>
            <a:pPr algn="just">
              <a:lnSpc>
                <a:spcPct val="150000"/>
              </a:lnSpc>
            </a:pPr>
            <a:r>
              <a:rPr lang="en-IN" sz="2800" b="1" dirty="0" smtClean="0">
                <a:solidFill>
                  <a:srgbClr val="00B050"/>
                </a:solidFill>
              </a:rPr>
              <a:t>An electronic measuring device that allows accurate determination of the GCF volume and subsequent laboratory investigation of the sample composition.</a:t>
            </a:r>
          </a:p>
          <a:p>
            <a:pPr algn="just">
              <a:lnSpc>
                <a:spcPct val="150000"/>
              </a:lnSpc>
            </a:pPr>
            <a:r>
              <a:rPr lang="en-IN" sz="2800" b="1" dirty="0" smtClean="0">
                <a:solidFill>
                  <a:srgbClr val="002060"/>
                </a:solidFill>
              </a:rPr>
              <a:t>Three models of </a:t>
            </a:r>
            <a:r>
              <a:rPr lang="en-IN" sz="2800" b="1" dirty="0" err="1" smtClean="0">
                <a:solidFill>
                  <a:srgbClr val="002060"/>
                </a:solidFill>
              </a:rPr>
              <a:t>Periotron</a:t>
            </a:r>
            <a:r>
              <a:rPr lang="en-IN" sz="2800" b="1" dirty="0" smtClean="0">
                <a:solidFill>
                  <a:srgbClr val="002060"/>
                </a:solidFill>
              </a:rPr>
              <a:t> have been produced: the 600, 6000 and now the 8000 </a:t>
            </a:r>
          </a:p>
          <a:p>
            <a:pPr algn="just">
              <a:lnSpc>
                <a:spcPct val="150000"/>
              </a:lnSpc>
              <a:buNone/>
            </a:pPr>
            <a:endParaRPr lang="en-IN" sz="2800" b="1" dirty="0">
              <a:solidFill>
                <a:srgbClr val="002060"/>
              </a:solidFill>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6</a:t>
            </a:fld>
            <a:endParaRPr lang="en-IN"/>
          </a:p>
        </p:txBody>
      </p:sp>
      <p:pic>
        <p:nvPicPr>
          <p:cNvPr id="5" name="Picture 4" descr="image4.jpeg"/>
          <p:cNvPicPr>
            <a:picLocks noChangeAspect="1"/>
          </p:cNvPicPr>
          <p:nvPr/>
        </p:nvPicPr>
        <p:blipFill>
          <a:blip r:embed="rId2" cstate="print"/>
          <a:stretch>
            <a:fillRect/>
          </a:stretch>
        </p:blipFill>
        <p:spPr>
          <a:xfrm>
            <a:off x="5724128" y="4293096"/>
            <a:ext cx="2352502" cy="221949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19672" y="548680"/>
          <a:ext cx="576064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88A059A-E0DA-48CD-85DC-8754A719405B}" type="slidenum">
              <a:rPr lang="en-IN" smtClean="0"/>
              <a:pPr/>
              <a:t>7</a:t>
            </a:fld>
            <a:endParaRPr lang="en-IN"/>
          </a:p>
        </p:txBody>
      </p:sp>
      <p:pic>
        <p:nvPicPr>
          <p:cNvPr id="6" name="Picture 5" descr="image2.jpeg"/>
          <p:cNvPicPr>
            <a:picLocks noChangeAspect="1"/>
          </p:cNvPicPr>
          <p:nvPr/>
        </p:nvPicPr>
        <p:blipFill>
          <a:blip r:embed="rId7" cstate="print"/>
          <a:stretch>
            <a:fillRect/>
          </a:stretch>
        </p:blipFill>
        <p:spPr>
          <a:xfrm>
            <a:off x="5220072" y="764704"/>
            <a:ext cx="3584173" cy="232930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b="1" dirty="0" smtClean="0">
                <a:solidFill>
                  <a:schemeClr val="accent6">
                    <a:lumMod val="75000"/>
                  </a:schemeClr>
                </a:solidFill>
              </a:rPr>
              <a:t>Limitations of the </a:t>
            </a:r>
            <a:r>
              <a:rPr lang="en-IN" sz="3200" b="1" dirty="0" err="1" smtClean="0">
                <a:solidFill>
                  <a:schemeClr val="accent6">
                    <a:lumMod val="75000"/>
                  </a:schemeClr>
                </a:solidFill>
              </a:rPr>
              <a:t>Periotron</a:t>
            </a:r>
            <a:r>
              <a:rPr lang="en-IN" sz="3200" b="1" dirty="0" smtClean="0">
                <a:solidFill>
                  <a:schemeClr val="accent6">
                    <a:lumMod val="75000"/>
                  </a:schemeClr>
                </a:solidFill>
              </a:rPr>
              <a:t>:</a:t>
            </a:r>
            <a:endParaRPr lang="en-IN" sz="32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lnSpc>
                <a:spcPct val="150000"/>
              </a:lnSpc>
            </a:pPr>
            <a:r>
              <a:rPr lang="en-IN" sz="2800" b="1" dirty="0" smtClean="0"/>
              <a:t>Inability to measure volumes of GCF greater than 1.0ml, although when using filter strips such as </a:t>
            </a:r>
            <a:r>
              <a:rPr lang="en-IN" sz="2800" b="1" dirty="0" err="1" smtClean="0"/>
              <a:t>Whatman</a:t>
            </a:r>
            <a:r>
              <a:rPr lang="en-IN" sz="2800" b="1" dirty="0" smtClean="0"/>
              <a:t> 3MM strips, the strips themselves are capable of absorbing much larger volumes. </a:t>
            </a:r>
            <a:endParaRPr lang="en-IN" sz="2800" b="1" dirty="0"/>
          </a:p>
        </p:txBody>
      </p:sp>
      <p:sp>
        <p:nvSpPr>
          <p:cNvPr id="4" name="Slide Number Placeholder 3"/>
          <p:cNvSpPr>
            <a:spLocks noGrp="1"/>
          </p:cNvSpPr>
          <p:nvPr>
            <p:ph type="sldNum" sz="quarter" idx="12"/>
          </p:nvPr>
        </p:nvSpPr>
        <p:spPr/>
        <p:txBody>
          <a:bodyPr/>
          <a:lstStyle/>
          <a:p>
            <a:fld id="{088A059A-E0DA-48CD-85DC-8754A719405B}" type="slidenum">
              <a:rPr lang="en-IN" smtClean="0"/>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accent6">
                    <a:lumMod val="75000"/>
                  </a:schemeClr>
                </a:solidFill>
              </a:rPr>
              <a:t>Amount of GCF collected</a:t>
            </a:r>
            <a:endParaRPr lang="en-IN" sz="32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lvl="0" algn="just">
              <a:lnSpc>
                <a:spcPct val="150000"/>
              </a:lnSpc>
            </a:pPr>
            <a:r>
              <a:rPr lang="en-IN" sz="2800" b="1" dirty="0" smtClean="0">
                <a:solidFill>
                  <a:srgbClr val="C00000"/>
                </a:solidFill>
              </a:rPr>
              <a:t>The amount of GCF collected is extremely small.</a:t>
            </a:r>
          </a:p>
          <a:p>
            <a:pPr lvl="0" algn="just">
              <a:lnSpc>
                <a:spcPct val="150000"/>
              </a:lnSpc>
            </a:pPr>
            <a:r>
              <a:rPr lang="en-IN" sz="2800" b="1" dirty="0" smtClean="0">
                <a:solidFill>
                  <a:srgbClr val="C00000"/>
                </a:solidFill>
              </a:rPr>
              <a:t>Measurements performed by </a:t>
            </a:r>
            <a:r>
              <a:rPr lang="en-IN" sz="2800" b="1" dirty="0" err="1" smtClean="0">
                <a:solidFill>
                  <a:srgbClr val="C00000"/>
                </a:solidFill>
              </a:rPr>
              <a:t>Cimasoni</a:t>
            </a:r>
            <a:r>
              <a:rPr lang="en-IN" sz="2800" b="1" dirty="0" smtClean="0">
                <a:solidFill>
                  <a:srgbClr val="C00000"/>
                </a:solidFill>
              </a:rPr>
              <a:t> showed that a strip of paper 1.5 mm wide and inserted 1mm within the gingival </a:t>
            </a:r>
            <a:r>
              <a:rPr lang="en-IN" sz="2800" b="1" dirty="0" err="1" smtClean="0">
                <a:solidFill>
                  <a:srgbClr val="C00000"/>
                </a:solidFill>
              </a:rPr>
              <a:t>sulcus</a:t>
            </a:r>
            <a:r>
              <a:rPr lang="en-IN" sz="2800" b="1" dirty="0" smtClean="0">
                <a:solidFill>
                  <a:srgbClr val="C00000"/>
                </a:solidFill>
              </a:rPr>
              <a:t> of a slightly </a:t>
            </a:r>
            <a:r>
              <a:rPr lang="en-IN" sz="2800" b="1" dirty="0" err="1" smtClean="0">
                <a:solidFill>
                  <a:srgbClr val="C00000"/>
                </a:solidFill>
              </a:rPr>
              <a:t>inflammed</a:t>
            </a:r>
            <a:r>
              <a:rPr lang="en-IN" sz="2800" b="1" dirty="0" smtClean="0">
                <a:solidFill>
                  <a:srgbClr val="C00000"/>
                </a:solidFill>
              </a:rPr>
              <a:t> </a:t>
            </a:r>
            <a:r>
              <a:rPr lang="en-IN" sz="2800" b="1" dirty="0" err="1" smtClean="0">
                <a:solidFill>
                  <a:srgbClr val="C00000"/>
                </a:solidFill>
              </a:rPr>
              <a:t>gingiva</a:t>
            </a:r>
            <a:r>
              <a:rPr lang="en-IN" sz="2800" b="1" dirty="0" smtClean="0">
                <a:solidFill>
                  <a:srgbClr val="C00000"/>
                </a:solidFill>
              </a:rPr>
              <a:t> absorbs about 0.1 mg of GCF in 3 min.</a:t>
            </a:r>
            <a:endParaRPr lang="en-IN" sz="2800" b="1" dirty="0">
              <a:solidFill>
                <a:srgbClr val="C00000"/>
              </a:solidFill>
            </a:endParaRPr>
          </a:p>
        </p:txBody>
      </p:sp>
      <p:sp>
        <p:nvSpPr>
          <p:cNvPr id="4" name="Slide Number Placeholder 3"/>
          <p:cNvSpPr>
            <a:spLocks noGrp="1"/>
          </p:cNvSpPr>
          <p:nvPr>
            <p:ph type="sldNum" sz="quarter" idx="12"/>
          </p:nvPr>
        </p:nvSpPr>
        <p:spPr/>
        <p:txBody>
          <a:bodyPr/>
          <a:lstStyle/>
          <a:p>
            <a:fld id="{088A059A-E0DA-48CD-85DC-8754A719405B}" type="slidenum">
              <a:rPr lang="en-IN" smtClean="0"/>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1472</Words>
  <Application>Microsoft Office PowerPoint</Application>
  <PresentationFormat>On-screen Show (4:3)</PresentationFormat>
  <Paragraphs>230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DEFENSE MECHANISMS OF THE GINGIVA  GINGIVAL CREVICULAR FLUID LEUKOCYTES SALIVA  </vt:lpstr>
      <vt:lpstr>SPECIFIC LEARNING OBJECTIVES</vt:lpstr>
      <vt:lpstr>CONTENT</vt:lpstr>
      <vt:lpstr>Methods of estimating the GCF volume collected</vt:lpstr>
      <vt:lpstr>Slide 5</vt:lpstr>
      <vt:lpstr>PERIOTRON</vt:lpstr>
      <vt:lpstr>Slide 7</vt:lpstr>
      <vt:lpstr>Limitations of the Periotron:</vt:lpstr>
      <vt:lpstr>Amount of GCF collected</vt:lpstr>
      <vt:lpstr>Slide 10</vt:lpstr>
      <vt:lpstr>Problems with GCF Collection and Data Interpretation</vt:lpstr>
      <vt:lpstr>GCF flow rates in health and disease</vt:lpstr>
      <vt:lpstr>COMPOSITION OF THE GCF</vt:lpstr>
      <vt:lpstr>Slide 14</vt:lpstr>
      <vt:lpstr>The major cellular components of the gingival crevicular fluid:</vt:lpstr>
      <vt:lpstr>The anatomical origin of the cells of the GCF:</vt:lpstr>
      <vt:lpstr>Slide 17</vt:lpstr>
      <vt:lpstr>Organic compounds</vt:lpstr>
      <vt:lpstr>Metabolic and bacterial products</vt:lpstr>
      <vt:lpstr>Enzymes and enzyme inhibitors</vt:lpstr>
      <vt:lpstr>Clinical significance of GCF</vt:lpstr>
      <vt:lpstr>Slide 22</vt:lpstr>
      <vt:lpstr>Slide 23</vt:lpstr>
      <vt:lpstr>Slide 24</vt:lpstr>
      <vt:lpstr>Commercially available diagnostic aids</vt:lpstr>
      <vt:lpstr>Slide 26</vt:lpstr>
      <vt:lpstr>SALIVA</vt:lpstr>
      <vt:lpstr>Slide 28</vt:lpstr>
      <vt:lpstr>Antibacterial Factors</vt:lpstr>
      <vt:lpstr>Slide 30</vt:lpstr>
      <vt:lpstr>Slide 31</vt:lpstr>
      <vt:lpstr>Salivary Antibodies</vt:lpstr>
      <vt:lpstr>Salivary Enzymes</vt:lpstr>
      <vt:lpstr>Slide 34</vt:lpstr>
      <vt:lpstr>Salivary Buffers and Coagulation Factors </vt:lpstr>
      <vt:lpstr>Slide 36</vt:lpstr>
      <vt:lpstr>LEUCOCYTES</vt:lpstr>
      <vt:lpstr>Slide 38</vt:lpstr>
      <vt:lpstr>Slide 39</vt:lpstr>
      <vt:lpstr>SUMMARY</vt:lpstr>
      <vt:lpstr>REFERENCE</vt:lpstr>
      <vt:lpstr>         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81</cp:revision>
  <dcterms:created xsi:type="dcterms:W3CDTF">2015-09-06T12:23:10Z</dcterms:created>
  <dcterms:modified xsi:type="dcterms:W3CDTF">2023-02-16T04:45:26Z</dcterms:modified>
</cp:coreProperties>
</file>